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71"/>
  </p:notesMasterIdLst>
  <p:sldIdLst>
    <p:sldId id="256" r:id="rId2"/>
    <p:sldId id="349" r:id="rId3"/>
    <p:sldId id="257" r:id="rId4"/>
    <p:sldId id="258" r:id="rId5"/>
    <p:sldId id="314" r:id="rId6"/>
    <p:sldId id="315" r:id="rId7"/>
    <p:sldId id="318" r:id="rId8"/>
    <p:sldId id="350" r:id="rId9"/>
    <p:sldId id="307" r:id="rId10"/>
    <p:sldId id="317" r:id="rId11"/>
    <p:sldId id="319" r:id="rId12"/>
    <p:sldId id="321" r:id="rId13"/>
    <p:sldId id="316" r:id="rId14"/>
    <p:sldId id="326" r:id="rId15"/>
    <p:sldId id="323" r:id="rId16"/>
    <p:sldId id="324" r:id="rId17"/>
    <p:sldId id="327" r:id="rId18"/>
    <p:sldId id="328" r:id="rId19"/>
    <p:sldId id="329" r:id="rId20"/>
    <p:sldId id="346" r:id="rId21"/>
    <p:sldId id="332" r:id="rId22"/>
    <p:sldId id="331" r:id="rId23"/>
    <p:sldId id="333" r:id="rId24"/>
    <p:sldId id="322" r:id="rId25"/>
    <p:sldId id="335" r:id="rId26"/>
    <p:sldId id="336" r:id="rId27"/>
    <p:sldId id="264" r:id="rId28"/>
    <p:sldId id="265" r:id="rId29"/>
    <p:sldId id="339" r:id="rId30"/>
    <p:sldId id="340" r:id="rId31"/>
    <p:sldId id="267" r:id="rId32"/>
    <p:sldId id="308" r:id="rId33"/>
    <p:sldId id="269" r:id="rId34"/>
    <p:sldId id="345" r:id="rId35"/>
    <p:sldId id="341" r:id="rId36"/>
    <p:sldId id="342" r:id="rId37"/>
    <p:sldId id="343" r:id="rId38"/>
    <p:sldId id="344" r:id="rId39"/>
    <p:sldId id="347" r:id="rId40"/>
    <p:sldId id="273" r:id="rId41"/>
    <p:sldId id="274" r:id="rId42"/>
    <p:sldId id="275" r:id="rId43"/>
    <p:sldId id="337" r:id="rId44"/>
    <p:sldId id="276" r:id="rId45"/>
    <p:sldId id="278" r:id="rId46"/>
    <p:sldId id="279" r:id="rId47"/>
    <p:sldId id="280" r:id="rId48"/>
    <p:sldId id="281" r:id="rId49"/>
    <p:sldId id="310" r:id="rId50"/>
    <p:sldId id="283" r:id="rId51"/>
    <p:sldId id="282" r:id="rId52"/>
    <p:sldId id="285" r:id="rId53"/>
    <p:sldId id="287" r:id="rId54"/>
    <p:sldId id="286" r:id="rId55"/>
    <p:sldId id="288" r:id="rId56"/>
    <p:sldId id="289" r:id="rId57"/>
    <p:sldId id="296" r:id="rId58"/>
    <p:sldId id="338" r:id="rId59"/>
    <p:sldId id="298" r:id="rId60"/>
    <p:sldId id="297" r:id="rId61"/>
    <p:sldId id="299" r:id="rId62"/>
    <p:sldId id="300" r:id="rId63"/>
    <p:sldId id="348" r:id="rId64"/>
    <p:sldId id="301" r:id="rId65"/>
    <p:sldId id="302" r:id="rId66"/>
    <p:sldId id="303" r:id="rId67"/>
    <p:sldId id="304" r:id="rId68"/>
    <p:sldId id="305" r:id="rId69"/>
    <p:sldId id="306" r:id="rId70"/>
  </p:sldIdLst>
  <p:sldSz cx="9144000" cy="5143500" type="screen16x9"/>
  <p:notesSz cx="6858000" cy="9144000"/>
  <p:embeddedFontLst>
    <p:embeddedFont>
      <p:font typeface="Bell MT" panose="02020503060305020303" pitchFamily="18" charset="0"/>
      <p:regular r:id="rId72"/>
      <p:bold r:id="rId73"/>
      <p:italic r:id="rId74"/>
    </p:embeddedFont>
    <p:embeddedFont>
      <p:font typeface="Lato" panose="020F0502020204030203" pitchFamily="34" charset="0"/>
      <p:regular r:id="rId75"/>
      <p:bold r:id="rId76"/>
      <p:italic r:id="rId77"/>
      <p:boldItalic r:id="rId78"/>
    </p:embeddedFont>
    <p:embeddedFont>
      <p:font typeface="Raleway" pitchFamily="2" charset="0"/>
      <p:regular r:id="rId79"/>
      <p:bold r:id="rId80"/>
      <p:italic r:id="rId81"/>
      <p:bold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401EAB-5516-4265-B7E8-539F72547FBD}" v="21" dt="2025-04-19T21:22:26.3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60"/>
  </p:normalViewPr>
  <p:slideViewPr>
    <p:cSldViewPr snapToGrid="0">
      <p:cViewPr varScale="1">
        <p:scale>
          <a:sx n="115" d="100"/>
          <a:sy n="115" d="100"/>
        </p:scale>
        <p:origin x="466"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4.fntdata"/><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font" Target="fonts/font1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ushar Verma" userId="1d192d05b26568e5" providerId="LiveId" clId="{4D401EAB-5516-4265-B7E8-539F72547FBD}"/>
    <pc:docChg chg="undo custSel addSld delSld modSld sldOrd">
      <pc:chgData name="Tushar Verma" userId="1d192d05b26568e5" providerId="LiveId" clId="{4D401EAB-5516-4265-B7E8-539F72547FBD}" dt="2025-04-20T13:47:34.229" v="3120" actId="113"/>
      <pc:docMkLst>
        <pc:docMk/>
      </pc:docMkLst>
      <pc:sldChg chg="modSp mod">
        <pc:chgData name="Tushar Verma" userId="1d192d05b26568e5" providerId="LiveId" clId="{4D401EAB-5516-4265-B7E8-539F72547FBD}" dt="2025-04-17T14:54:24.746" v="6" actId="20577"/>
        <pc:sldMkLst>
          <pc:docMk/>
          <pc:sldMk cId="0" sldId="258"/>
        </pc:sldMkLst>
        <pc:spChg chg="mod">
          <ac:chgData name="Tushar Verma" userId="1d192d05b26568e5" providerId="LiveId" clId="{4D401EAB-5516-4265-B7E8-539F72547FBD}" dt="2025-04-17T14:54:24.746" v="6" actId="20577"/>
          <ac:spMkLst>
            <pc:docMk/>
            <pc:sldMk cId="0" sldId="258"/>
            <ac:spMk id="146" creationId="{00000000-0000-0000-0000-000000000000}"/>
          </ac:spMkLst>
        </pc:spChg>
      </pc:sldChg>
      <pc:sldChg chg="modSp mod modShow">
        <pc:chgData name="Tushar Verma" userId="1d192d05b26568e5" providerId="LiveId" clId="{4D401EAB-5516-4265-B7E8-539F72547FBD}" dt="2025-04-17T17:06:08.727" v="150" actId="729"/>
        <pc:sldMkLst>
          <pc:docMk/>
          <pc:sldMk cId="0" sldId="263"/>
        </pc:sldMkLst>
        <pc:spChg chg="mod">
          <ac:chgData name="Tushar Verma" userId="1d192d05b26568e5" providerId="LiveId" clId="{4D401EAB-5516-4265-B7E8-539F72547FBD}" dt="2025-04-17T17:00:16.761" v="148" actId="20577"/>
          <ac:spMkLst>
            <pc:docMk/>
            <pc:sldMk cId="0" sldId="263"/>
            <ac:spMk id="176" creationId="{00000000-0000-0000-0000-000000000000}"/>
          </ac:spMkLst>
        </pc:spChg>
      </pc:sldChg>
      <pc:sldChg chg="modSp mod">
        <pc:chgData name="Tushar Verma" userId="1d192d05b26568e5" providerId="LiveId" clId="{4D401EAB-5516-4265-B7E8-539F72547FBD}" dt="2025-04-18T12:47:06.267" v="1546" actId="20577"/>
        <pc:sldMkLst>
          <pc:docMk/>
          <pc:sldMk cId="0" sldId="264"/>
        </pc:sldMkLst>
        <pc:spChg chg="mod">
          <ac:chgData name="Tushar Verma" userId="1d192d05b26568e5" providerId="LiveId" clId="{4D401EAB-5516-4265-B7E8-539F72547FBD}" dt="2025-04-18T12:47:06.267" v="1546" actId="20577"/>
          <ac:spMkLst>
            <pc:docMk/>
            <pc:sldMk cId="0" sldId="264"/>
            <ac:spMk id="181" creationId="{00000000-0000-0000-0000-000000000000}"/>
          </ac:spMkLst>
        </pc:spChg>
      </pc:sldChg>
      <pc:sldChg chg="addSp delSp modSp del mod">
        <pc:chgData name="Tushar Verma" userId="1d192d05b26568e5" providerId="LiveId" clId="{4D401EAB-5516-4265-B7E8-539F72547FBD}" dt="2025-04-19T17:34:39.466" v="1785" actId="2696"/>
        <pc:sldMkLst>
          <pc:docMk/>
          <pc:sldMk cId="0" sldId="266"/>
        </pc:sldMkLst>
      </pc:sldChg>
      <pc:sldChg chg="modSp mod">
        <pc:chgData name="Tushar Verma" userId="1d192d05b26568e5" providerId="LiveId" clId="{4D401EAB-5516-4265-B7E8-539F72547FBD}" dt="2025-04-18T13:30:22.481" v="1605" actId="20577"/>
        <pc:sldMkLst>
          <pc:docMk/>
          <pc:sldMk cId="0" sldId="267"/>
        </pc:sldMkLst>
        <pc:spChg chg="mod">
          <ac:chgData name="Tushar Verma" userId="1d192d05b26568e5" providerId="LiveId" clId="{4D401EAB-5516-4265-B7E8-539F72547FBD}" dt="2025-04-18T13:30:22.481" v="1605" actId="20577"/>
          <ac:spMkLst>
            <pc:docMk/>
            <pc:sldMk cId="0" sldId="267"/>
            <ac:spMk id="205" creationId="{00000000-0000-0000-0000-000000000000}"/>
          </ac:spMkLst>
        </pc:spChg>
      </pc:sldChg>
      <pc:sldChg chg="del">
        <pc:chgData name="Tushar Verma" userId="1d192d05b26568e5" providerId="LiveId" clId="{4D401EAB-5516-4265-B7E8-539F72547FBD}" dt="2025-04-18T13:30:58.480" v="1606" actId="47"/>
        <pc:sldMkLst>
          <pc:docMk/>
          <pc:sldMk cId="0" sldId="268"/>
        </pc:sldMkLst>
      </pc:sldChg>
      <pc:sldChg chg="mod modShow">
        <pc:chgData name="Tushar Verma" userId="1d192d05b26568e5" providerId="LiveId" clId="{4D401EAB-5516-4265-B7E8-539F72547FBD}" dt="2025-04-19T20:46:27.724" v="2036" actId="729"/>
        <pc:sldMkLst>
          <pc:docMk/>
          <pc:sldMk cId="2922614038" sldId="270"/>
        </pc:sldMkLst>
      </pc:sldChg>
      <pc:sldChg chg="del">
        <pc:chgData name="Tushar Verma" userId="1d192d05b26568e5" providerId="LiveId" clId="{4D401EAB-5516-4265-B7E8-539F72547FBD}" dt="2025-04-18T13:31:03.689" v="1607" actId="47"/>
        <pc:sldMkLst>
          <pc:docMk/>
          <pc:sldMk cId="783867980" sldId="271"/>
        </pc:sldMkLst>
      </pc:sldChg>
      <pc:sldChg chg="modSp mod modShow">
        <pc:chgData name="Tushar Verma" userId="1d192d05b26568e5" providerId="LiveId" clId="{4D401EAB-5516-4265-B7E8-539F72547FBD}" dt="2025-04-19T20:48:40.776" v="2046" actId="729"/>
        <pc:sldMkLst>
          <pc:docMk/>
          <pc:sldMk cId="1047205213" sldId="272"/>
        </pc:sldMkLst>
        <pc:spChg chg="mod">
          <ac:chgData name="Tushar Verma" userId="1d192d05b26568e5" providerId="LiveId" clId="{4D401EAB-5516-4265-B7E8-539F72547FBD}" dt="2025-04-18T13:31:32.936" v="1608" actId="1076"/>
          <ac:spMkLst>
            <pc:docMk/>
            <pc:sldMk cId="1047205213" sldId="272"/>
            <ac:spMk id="6" creationId="{0360E4CE-8A9C-827A-16A0-4D8957D8917F}"/>
          </ac:spMkLst>
        </pc:spChg>
      </pc:sldChg>
      <pc:sldChg chg="modSp mod ord">
        <pc:chgData name="Tushar Verma" userId="1d192d05b26568e5" providerId="LiveId" clId="{4D401EAB-5516-4265-B7E8-539F72547FBD}" dt="2025-04-18T14:18:36.701" v="1661"/>
        <pc:sldMkLst>
          <pc:docMk/>
          <pc:sldMk cId="2439726759" sldId="273"/>
        </pc:sldMkLst>
        <pc:spChg chg="mod">
          <ac:chgData name="Tushar Verma" userId="1d192d05b26568e5" providerId="LiveId" clId="{4D401EAB-5516-4265-B7E8-539F72547FBD}" dt="2025-04-18T14:16:52.230" v="1631" actId="1076"/>
          <ac:spMkLst>
            <pc:docMk/>
            <pc:sldMk cId="2439726759" sldId="273"/>
            <ac:spMk id="214" creationId="{265F7B56-ECB4-490D-BB60-EADCD2A4C183}"/>
          </ac:spMkLst>
        </pc:spChg>
      </pc:sldChg>
      <pc:sldChg chg="modSp mod">
        <pc:chgData name="Tushar Verma" userId="1d192d05b26568e5" providerId="LiveId" clId="{4D401EAB-5516-4265-B7E8-539F72547FBD}" dt="2025-04-18T14:17:02.581" v="1633" actId="14100"/>
        <pc:sldMkLst>
          <pc:docMk/>
          <pc:sldMk cId="3170058664" sldId="274"/>
        </pc:sldMkLst>
        <pc:spChg chg="mod">
          <ac:chgData name="Tushar Verma" userId="1d192d05b26568e5" providerId="LiveId" clId="{4D401EAB-5516-4265-B7E8-539F72547FBD}" dt="2025-04-18T14:17:02.581" v="1633" actId="14100"/>
          <ac:spMkLst>
            <pc:docMk/>
            <pc:sldMk cId="3170058664" sldId="274"/>
            <ac:spMk id="214" creationId="{6A7FD007-5829-870E-2A32-FF774B00AEBD}"/>
          </ac:spMkLst>
        </pc:spChg>
      </pc:sldChg>
      <pc:sldChg chg="delSp modSp mod">
        <pc:chgData name="Tushar Verma" userId="1d192d05b26568e5" providerId="LiveId" clId="{4D401EAB-5516-4265-B7E8-539F72547FBD}" dt="2025-04-18T14:19:49.928" v="1671" actId="478"/>
        <pc:sldMkLst>
          <pc:docMk/>
          <pc:sldMk cId="767259576" sldId="275"/>
        </pc:sldMkLst>
      </pc:sldChg>
      <pc:sldChg chg="modSp mod">
        <pc:chgData name="Tushar Verma" userId="1d192d05b26568e5" providerId="LiveId" clId="{4D401EAB-5516-4265-B7E8-539F72547FBD}" dt="2025-04-18T14:19:54.961" v="1672" actId="20577"/>
        <pc:sldMkLst>
          <pc:docMk/>
          <pc:sldMk cId="1070805775" sldId="276"/>
        </pc:sldMkLst>
        <pc:spChg chg="mod">
          <ac:chgData name="Tushar Verma" userId="1d192d05b26568e5" providerId="LiveId" clId="{4D401EAB-5516-4265-B7E8-539F72547FBD}" dt="2025-04-18T14:19:54.961" v="1672" actId="20577"/>
          <ac:spMkLst>
            <pc:docMk/>
            <pc:sldMk cId="1070805775" sldId="276"/>
            <ac:spMk id="214" creationId="{8D04D338-8AE0-65AB-716C-06DA0E09A9D6}"/>
          </ac:spMkLst>
        </pc:spChg>
      </pc:sldChg>
      <pc:sldChg chg="modSp mod">
        <pc:chgData name="Tushar Verma" userId="1d192d05b26568e5" providerId="LiveId" clId="{4D401EAB-5516-4265-B7E8-539F72547FBD}" dt="2025-04-18T14:20:01.690" v="1673" actId="20577"/>
        <pc:sldMkLst>
          <pc:docMk/>
          <pc:sldMk cId="2361488268" sldId="278"/>
        </pc:sldMkLst>
        <pc:spChg chg="mod">
          <ac:chgData name="Tushar Verma" userId="1d192d05b26568e5" providerId="LiveId" clId="{4D401EAB-5516-4265-B7E8-539F72547FBD}" dt="2025-04-18T14:20:01.690" v="1673" actId="20577"/>
          <ac:spMkLst>
            <pc:docMk/>
            <pc:sldMk cId="2361488268" sldId="278"/>
            <ac:spMk id="16" creationId="{BADAEA0B-2274-1432-4318-6028CFE48D3E}"/>
          </ac:spMkLst>
        </pc:spChg>
      </pc:sldChg>
      <pc:sldChg chg="modSp mod">
        <pc:chgData name="Tushar Verma" userId="1d192d05b26568e5" providerId="LiveId" clId="{4D401EAB-5516-4265-B7E8-539F72547FBD}" dt="2025-04-18T14:20:15.372" v="1674" actId="20577"/>
        <pc:sldMkLst>
          <pc:docMk/>
          <pc:sldMk cId="3526714416" sldId="279"/>
        </pc:sldMkLst>
        <pc:spChg chg="mod">
          <ac:chgData name="Tushar Verma" userId="1d192d05b26568e5" providerId="LiveId" clId="{4D401EAB-5516-4265-B7E8-539F72547FBD}" dt="2025-04-18T14:20:15.372" v="1674" actId="20577"/>
          <ac:spMkLst>
            <pc:docMk/>
            <pc:sldMk cId="3526714416" sldId="279"/>
            <ac:spMk id="214" creationId="{5745BA53-B8C5-C2B8-DE76-6739E1A51A77}"/>
          </ac:spMkLst>
        </pc:spChg>
      </pc:sldChg>
      <pc:sldChg chg="modSp mod">
        <pc:chgData name="Tushar Verma" userId="1d192d05b26568e5" providerId="LiveId" clId="{4D401EAB-5516-4265-B7E8-539F72547FBD}" dt="2025-04-18T14:20:24.941" v="1675" actId="20577"/>
        <pc:sldMkLst>
          <pc:docMk/>
          <pc:sldMk cId="3923425635" sldId="280"/>
        </pc:sldMkLst>
        <pc:spChg chg="mod">
          <ac:chgData name="Tushar Verma" userId="1d192d05b26568e5" providerId="LiveId" clId="{4D401EAB-5516-4265-B7E8-539F72547FBD}" dt="2025-04-18T14:20:24.941" v="1675" actId="20577"/>
          <ac:spMkLst>
            <pc:docMk/>
            <pc:sldMk cId="3923425635" sldId="280"/>
            <ac:spMk id="214" creationId="{8EA40CA9-FF29-C699-F395-9F6F19F49780}"/>
          </ac:spMkLst>
        </pc:spChg>
      </pc:sldChg>
      <pc:sldChg chg="modSp mod">
        <pc:chgData name="Tushar Verma" userId="1d192d05b26568e5" providerId="LiveId" clId="{4D401EAB-5516-4265-B7E8-539F72547FBD}" dt="2025-04-18T14:20:31.768" v="1676" actId="20577"/>
        <pc:sldMkLst>
          <pc:docMk/>
          <pc:sldMk cId="3498371522" sldId="281"/>
        </pc:sldMkLst>
        <pc:spChg chg="mod">
          <ac:chgData name="Tushar Verma" userId="1d192d05b26568e5" providerId="LiveId" clId="{4D401EAB-5516-4265-B7E8-539F72547FBD}" dt="2025-04-18T14:20:31.768" v="1676" actId="20577"/>
          <ac:spMkLst>
            <pc:docMk/>
            <pc:sldMk cId="3498371522" sldId="281"/>
            <ac:spMk id="214" creationId="{2932A7CA-BEDD-85D0-D8DC-B369C4D0C058}"/>
          </ac:spMkLst>
        </pc:spChg>
      </pc:sldChg>
      <pc:sldChg chg="ord">
        <pc:chgData name="Tushar Verma" userId="1d192d05b26568e5" providerId="LiveId" clId="{4D401EAB-5516-4265-B7E8-539F72547FBD}" dt="2025-04-18T14:06:01.330" v="1613"/>
        <pc:sldMkLst>
          <pc:docMk/>
          <pc:sldMk cId="347476149" sldId="282"/>
        </pc:sldMkLst>
      </pc:sldChg>
      <pc:sldChg chg="modSp mod">
        <pc:chgData name="Tushar Verma" userId="1d192d05b26568e5" providerId="LiveId" clId="{4D401EAB-5516-4265-B7E8-539F72547FBD}" dt="2025-04-19T21:08:32.600" v="2260" actId="20577"/>
        <pc:sldMkLst>
          <pc:docMk/>
          <pc:sldMk cId="2005118055" sldId="287"/>
        </pc:sldMkLst>
        <pc:spChg chg="mod">
          <ac:chgData name="Tushar Verma" userId="1d192d05b26568e5" providerId="LiveId" clId="{4D401EAB-5516-4265-B7E8-539F72547FBD}" dt="2025-04-19T21:08:32.600" v="2260" actId="20577"/>
          <ac:spMkLst>
            <pc:docMk/>
            <pc:sldMk cId="2005118055" sldId="287"/>
            <ac:spMk id="214" creationId="{A13C2AE6-90B1-5888-EEBC-259EDB924A05}"/>
          </ac:spMkLst>
        </pc:spChg>
      </pc:sldChg>
      <pc:sldChg chg="mod modShow">
        <pc:chgData name="Tushar Verma" userId="1d192d05b26568e5" providerId="LiveId" clId="{4D401EAB-5516-4265-B7E8-539F72547FBD}" dt="2025-04-18T14:21:58.577" v="1677" actId="729"/>
        <pc:sldMkLst>
          <pc:docMk/>
          <pc:sldMk cId="456981379" sldId="293"/>
        </pc:sldMkLst>
      </pc:sldChg>
      <pc:sldChg chg="mod modShow">
        <pc:chgData name="Tushar Verma" userId="1d192d05b26568e5" providerId="LiveId" clId="{4D401EAB-5516-4265-B7E8-539F72547FBD}" dt="2025-04-18T14:22:05.761" v="1679" actId="729"/>
        <pc:sldMkLst>
          <pc:docMk/>
          <pc:sldMk cId="999557584" sldId="294"/>
        </pc:sldMkLst>
      </pc:sldChg>
      <pc:sldChg chg="mod modShow">
        <pc:chgData name="Tushar Verma" userId="1d192d05b26568e5" providerId="LiveId" clId="{4D401EAB-5516-4265-B7E8-539F72547FBD}" dt="2025-04-18T14:22:01.981" v="1678" actId="729"/>
        <pc:sldMkLst>
          <pc:docMk/>
          <pc:sldMk cId="2006097335" sldId="295"/>
        </pc:sldMkLst>
      </pc:sldChg>
      <pc:sldChg chg="modSp mod">
        <pc:chgData name="Tushar Verma" userId="1d192d05b26568e5" providerId="LiveId" clId="{4D401EAB-5516-4265-B7E8-539F72547FBD}" dt="2025-04-20T13:42:10.120" v="3050" actId="20577"/>
        <pc:sldMkLst>
          <pc:docMk/>
          <pc:sldMk cId="1020178943" sldId="300"/>
        </pc:sldMkLst>
        <pc:spChg chg="mod">
          <ac:chgData name="Tushar Verma" userId="1d192d05b26568e5" providerId="LiveId" clId="{4D401EAB-5516-4265-B7E8-539F72547FBD}" dt="2025-04-20T13:42:10.120" v="3050" actId="20577"/>
          <ac:spMkLst>
            <pc:docMk/>
            <pc:sldMk cId="1020178943" sldId="300"/>
            <ac:spMk id="213" creationId="{AE211EB5-4201-02F1-4E7B-FC80299ACD8F}"/>
          </ac:spMkLst>
        </pc:spChg>
      </pc:sldChg>
      <pc:sldChg chg="modSp mod">
        <pc:chgData name="Tushar Verma" userId="1d192d05b26568e5" providerId="LiveId" clId="{4D401EAB-5516-4265-B7E8-539F72547FBD}" dt="2025-04-20T13:47:34.229" v="3120" actId="113"/>
        <pc:sldMkLst>
          <pc:docMk/>
          <pc:sldMk cId="3343220080" sldId="301"/>
        </pc:sldMkLst>
        <pc:spChg chg="mod">
          <ac:chgData name="Tushar Verma" userId="1d192d05b26568e5" providerId="LiveId" clId="{4D401EAB-5516-4265-B7E8-539F72547FBD}" dt="2025-04-20T13:42:22.639" v="3054" actId="20577"/>
          <ac:spMkLst>
            <pc:docMk/>
            <pc:sldMk cId="3343220080" sldId="301"/>
            <ac:spMk id="213" creationId="{FF7C8438-AEB6-6FFA-73DB-81E936456CA6}"/>
          </ac:spMkLst>
        </pc:spChg>
        <pc:spChg chg="mod">
          <ac:chgData name="Tushar Verma" userId="1d192d05b26568e5" providerId="LiveId" clId="{4D401EAB-5516-4265-B7E8-539F72547FBD}" dt="2025-04-20T13:47:34.229" v="3120" actId="113"/>
          <ac:spMkLst>
            <pc:docMk/>
            <pc:sldMk cId="3343220080" sldId="301"/>
            <ac:spMk id="214" creationId="{99729490-D18B-EA22-8B07-E4418E36C2C5}"/>
          </ac:spMkLst>
        </pc:spChg>
      </pc:sldChg>
      <pc:sldChg chg="addSp modSp mod ord">
        <pc:chgData name="Tushar Verma" userId="1d192d05b26568e5" providerId="LiveId" clId="{4D401EAB-5516-4265-B7E8-539F72547FBD}" dt="2025-04-17T18:58:47.247" v="417" actId="1076"/>
        <pc:sldMkLst>
          <pc:docMk/>
          <pc:sldMk cId="3949846327" sldId="307"/>
        </pc:sldMkLst>
        <pc:spChg chg="add mod">
          <ac:chgData name="Tushar Verma" userId="1d192d05b26568e5" providerId="LiveId" clId="{4D401EAB-5516-4265-B7E8-539F72547FBD}" dt="2025-04-17T18:58:47.247" v="417" actId="1076"/>
          <ac:spMkLst>
            <pc:docMk/>
            <pc:sldMk cId="3949846327" sldId="307"/>
            <ac:spMk id="2" creationId="{145179BF-1B26-108D-6EE1-56DC3665794F}"/>
          </ac:spMkLst>
        </pc:spChg>
        <pc:spChg chg="mod">
          <ac:chgData name="Tushar Verma" userId="1d192d05b26568e5" providerId="LiveId" clId="{4D401EAB-5516-4265-B7E8-539F72547FBD}" dt="2025-04-17T18:57:01.342" v="409" actId="1076"/>
          <ac:spMkLst>
            <pc:docMk/>
            <pc:sldMk cId="3949846327" sldId="307"/>
            <ac:spMk id="5" creationId="{B0F34E00-E0EE-BA52-8A3C-53B6FC8FC0A5}"/>
          </ac:spMkLst>
        </pc:spChg>
      </pc:sldChg>
      <pc:sldChg chg="modSp mod ord">
        <pc:chgData name="Tushar Verma" userId="1d192d05b26568e5" providerId="LiveId" clId="{4D401EAB-5516-4265-B7E8-539F72547FBD}" dt="2025-04-18T14:19:17.660" v="1669" actId="122"/>
        <pc:sldMkLst>
          <pc:docMk/>
          <pc:sldMk cId="228909166" sldId="308"/>
        </pc:sldMkLst>
        <pc:spChg chg="mod">
          <ac:chgData name="Tushar Verma" userId="1d192d05b26568e5" providerId="LiveId" clId="{4D401EAB-5516-4265-B7E8-539F72547FBD}" dt="2025-04-18T14:19:17.660" v="1669" actId="122"/>
          <ac:spMkLst>
            <pc:docMk/>
            <pc:sldMk cId="228909166" sldId="308"/>
            <ac:spMk id="5" creationId="{C02ABD17-A7C3-618B-89E1-E6D38272508F}"/>
          </ac:spMkLst>
        </pc:spChg>
      </pc:sldChg>
      <pc:sldChg chg="del mod modShow">
        <pc:chgData name="Tushar Verma" userId="1d192d05b26568e5" providerId="LiveId" clId="{4D401EAB-5516-4265-B7E8-539F72547FBD}" dt="2025-04-18T14:08:20.903" v="1616" actId="2696"/>
        <pc:sldMkLst>
          <pc:docMk/>
          <pc:sldMk cId="2918778800" sldId="309"/>
        </pc:sldMkLst>
      </pc:sldChg>
      <pc:sldChg chg="modSp mod">
        <pc:chgData name="Tushar Verma" userId="1d192d05b26568e5" providerId="LiveId" clId="{4D401EAB-5516-4265-B7E8-539F72547FBD}" dt="2025-04-18T14:23:59.516" v="1689" actId="122"/>
        <pc:sldMkLst>
          <pc:docMk/>
          <pc:sldMk cId="2794366605" sldId="310"/>
        </pc:sldMkLst>
        <pc:spChg chg="mod">
          <ac:chgData name="Tushar Verma" userId="1d192d05b26568e5" providerId="LiveId" clId="{4D401EAB-5516-4265-B7E8-539F72547FBD}" dt="2025-04-18T14:23:59.516" v="1689" actId="122"/>
          <ac:spMkLst>
            <pc:docMk/>
            <pc:sldMk cId="2794366605" sldId="310"/>
            <ac:spMk id="5" creationId="{EF9009A0-4484-CE1F-1C78-1C1BD36FFF20}"/>
          </ac:spMkLst>
        </pc:spChg>
      </pc:sldChg>
      <pc:sldChg chg="modSp mod">
        <pc:chgData name="Tushar Verma" userId="1d192d05b26568e5" providerId="LiveId" clId="{4D401EAB-5516-4265-B7E8-539F72547FBD}" dt="2025-04-17T17:49:04.989" v="296" actId="12"/>
        <pc:sldMkLst>
          <pc:docMk/>
          <pc:sldMk cId="3606108373" sldId="315"/>
        </pc:sldMkLst>
        <pc:spChg chg="mod">
          <ac:chgData name="Tushar Verma" userId="1d192d05b26568e5" providerId="LiveId" clId="{4D401EAB-5516-4265-B7E8-539F72547FBD}" dt="2025-04-17T16:59:05.336" v="147" actId="1036"/>
          <ac:spMkLst>
            <pc:docMk/>
            <pc:sldMk cId="3606108373" sldId="315"/>
            <ac:spMk id="3" creationId="{6146E820-0D6F-5746-4486-C596A42DD72F}"/>
          </ac:spMkLst>
        </pc:spChg>
        <pc:spChg chg="mod">
          <ac:chgData name="Tushar Verma" userId="1d192d05b26568e5" providerId="LiveId" clId="{4D401EAB-5516-4265-B7E8-539F72547FBD}" dt="2025-04-17T17:49:04.989" v="296" actId="12"/>
          <ac:spMkLst>
            <pc:docMk/>
            <pc:sldMk cId="3606108373" sldId="315"/>
            <ac:spMk id="158" creationId="{F01AAAF0-262C-25AE-505B-C1C16E838BDE}"/>
          </ac:spMkLst>
        </pc:spChg>
      </pc:sldChg>
      <pc:sldChg chg="modSp add mod">
        <pc:chgData name="Tushar Verma" userId="1d192d05b26568e5" providerId="LiveId" clId="{4D401EAB-5516-4265-B7E8-539F72547FBD}" dt="2025-04-19T21:20:34.570" v="2287" actId="1076"/>
        <pc:sldMkLst>
          <pc:docMk/>
          <pc:sldMk cId="1339221787" sldId="316"/>
        </pc:sldMkLst>
        <pc:spChg chg="mod">
          <ac:chgData name="Tushar Verma" userId="1d192d05b26568e5" providerId="LiveId" clId="{4D401EAB-5516-4265-B7E8-539F72547FBD}" dt="2025-04-17T22:23:22.410" v="1006"/>
          <ac:spMkLst>
            <pc:docMk/>
            <pc:sldMk cId="1339221787" sldId="316"/>
            <ac:spMk id="175" creationId="{69CCB3E4-D541-4EC4-729D-C44227328352}"/>
          </ac:spMkLst>
        </pc:spChg>
        <pc:spChg chg="mod">
          <ac:chgData name="Tushar Verma" userId="1d192d05b26568e5" providerId="LiveId" clId="{4D401EAB-5516-4265-B7E8-539F72547FBD}" dt="2025-04-19T21:20:34.570" v="2287" actId="1076"/>
          <ac:spMkLst>
            <pc:docMk/>
            <pc:sldMk cId="1339221787" sldId="316"/>
            <ac:spMk id="176" creationId="{90234D53-43D3-EA5C-A3E5-F50A53885F0F}"/>
          </ac:spMkLst>
        </pc:spChg>
      </pc:sldChg>
      <pc:sldChg chg="addSp delSp modSp add mod modClrScheme chgLayout">
        <pc:chgData name="Tushar Verma" userId="1d192d05b26568e5" providerId="LiveId" clId="{4D401EAB-5516-4265-B7E8-539F72547FBD}" dt="2025-04-17T17:54:49.751" v="350" actId="1076"/>
        <pc:sldMkLst>
          <pc:docMk/>
          <pc:sldMk cId="3528341979" sldId="317"/>
        </pc:sldMkLst>
        <pc:spChg chg="add mod">
          <ac:chgData name="Tushar Verma" userId="1d192d05b26568e5" providerId="LiveId" clId="{4D401EAB-5516-4265-B7E8-539F72547FBD}" dt="2025-04-17T17:54:49.751" v="350" actId="1076"/>
          <ac:spMkLst>
            <pc:docMk/>
            <pc:sldMk cId="3528341979" sldId="317"/>
            <ac:spMk id="11" creationId="{5D15A150-9491-70B5-54DA-9F5102CA41CE}"/>
          </ac:spMkLst>
        </pc:spChg>
        <pc:picChg chg="add mod">
          <ac:chgData name="Tushar Verma" userId="1d192d05b26568e5" providerId="LiveId" clId="{4D401EAB-5516-4265-B7E8-539F72547FBD}" dt="2025-04-17T17:53:46.686" v="337" actId="14100"/>
          <ac:picMkLst>
            <pc:docMk/>
            <pc:sldMk cId="3528341979" sldId="317"/>
            <ac:picMk id="9" creationId="{43B09DF6-C5F3-4001-DF19-6AB0F4ADA07C}"/>
          </ac:picMkLst>
        </pc:picChg>
      </pc:sldChg>
      <pc:sldChg chg="addSp delSp modSp add mod">
        <pc:chgData name="Tushar Verma" userId="1d192d05b26568e5" providerId="LiveId" clId="{4D401EAB-5516-4265-B7E8-539F72547FBD}" dt="2025-04-19T21:15:52.126" v="2261" actId="20577"/>
        <pc:sldMkLst>
          <pc:docMk/>
          <pc:sldMk cId="1513826694" sldId="318"/>
        </pc:sldMkLst>
        <pc:spChg chg="mod">
          <ac:chgData name="Tushar Verma" userId="1d192d05b26568e5" providerId="LiveId" clId="{4D401EAB-5516-4265-B7E8-539F72547FBD}" dt="2025-04-17T17:34:14.158" v="187" actId="20577"/>
          <ac:spMkLst>
            <pc:docMk/>
            <pc:sldMk cId="1513826694" sldId="318"/>
            <ac:spMk id="175" creationId="{F585B8CD-F497-4B30-8A87-7AC434404C52}"/>
          </ac:spMkLst>
        </pc:spChg>
        <pc:spChg chg="add del mod">
          <ac:chgData name="Tushar Verma" userId="1d192d05b26568e5" providerId="LiveId" clId="{4D401EAB-5516-4265-B7E8-539F72547FBD}" dt="2025-04-19T21:15:52.126" v="2261" actId="20577"/>
          <ac:spMkLst>
            <pc:docMk/>
            <pc:sldMk cId="1513826694" sldId="318"/>
            <ac:spMk id="176" creationId="{EB3C5FE0-4658-1357-58C6-84CE536722D6}"/>
          </ac:spMkLst>
        </pc:spChg>
      </pc:sldChg>
      <pc:sldChg chg="addSp modSp new mod">
        <pc:chgData name="Tushar Verma" userId="1d192d05b26568e5" providerId="LiveId" clId="{4D401EAB-5516-4265-B7E8-539F72547FBD}" dt="2025-04-17T18:06:17.324" v="372" actId="20577"/>
        <pc:sldMkLst>
          <pc:docMk/>
          <pc:sldMk cId="2183480971" sldId="319"/>
        </pc:sldMkLst>
        <pc:spChg chg="add mod">
          <ac:chgData name="Tushar Verma" userId="1d192d05b26568e5" providerId="LiveId" clId="{4D401EAB-5516-4265-B7E8-539F72547FBD}" dt="2025-04-17T18:06:17.324" v="372" actId="20577"/>
          <ac:spMkLst>
            <pc:docMk/>
            <pc:sldMk cId="2183480971" sldId="319"/>
            <ac:spMk id="5" creationId="{FA368C08-1151-7B29-F76E-F2677E699CBF}"/>
          </ac:spMkLst>
        </pc:spChg>
        <pc:picChg chg="add mod">
          <ac:chgData name="Tushar Verma" userId="1d192d05b26568e5" providerId="LiveId" clId="{4D401EAB-5516-4265-B7E8-539F72547FBD}" dt="2025-04-17T18:05:54.839" v="361" actId="1076"/>
          <ac:picMkLst>
            <pc:docMk/>
            <pc:sldMk cId="2183480971" sldId="319"/>
            <ac:picMk id="3" creationId="{6F16371C-764B-5E47-2716-BAC3557F280C}"/>
          </ac:picMkLst>
        </pc:picChg>
      </pc:sldChg>
      <pc:sldChg chg="add del">
        <pc:chgData name="Tushar Verma" userId="1d192d05b26568e5" providerId="LiveId" clId="{4D401EAB-5516-4265-B7E8-539F72547FBD}" dt="2025-04-18T13:28:47.318" v="1547" actId="47"/>
        <pc:sldMkLst>
          <pc:docMk/>
          <pc:sldMk cId="2311884584" sldId="320"/>
        </pc:sldMkLst>
      </pc:sldChg>
      <pc:sldChg chg="modSp add mod ord">
        <pc:chgData name="Tushar Verma" userId="1d192d05b26568e5" providerId="LiveId" clId="{4D401EAB-5516-4265-B7E8-539F72547FBD}" dt="2025-04-17T19:05:39.572" v="427" actId="1036"/>
        <pc:sldMkLst>
          <pc:docMk/>
          <pc:sldMk cId="3583822148" sldId="321"/>
        </pc:sldMkLst>
        <pc:spChg chg="mod">
          <ac:chgData name="Tushar Verma" userId="1d192d05b26568e5" providerId="LiveId" clId="{4D401EAB-5516-4265-B7E8-539F72547FBD}" dt="2025-04-17T19:05:39.572" v="427" actId="1036"/>
          <ac:spMkLst>
            <pc:docMk/>
            <pc:sldMk cId="3583822148" sldId="321"/>
            <ac:spMk id="2" creationId="{BEEC9E4C-7A99-697E-FBE4-168909121D4F}"/>
          </ac:spMkLst>
        </pc:spChg>
        <pc:spChg chg="mod">
          <ac:chgData name="Tushar Verma" userId="1d192d05b26568e5" providerId="LiveId" clId="{4D401EAB-5516-4265-B7E8-539F72547FBD}" dt="2025-04-17T19:05:17.812" v="420" actId="1076"/>
          <ac:spMkLst>
            <pc:docMk/>
            <pc:sldMk cId="3583822148" sldId="321"/>
            <ac:spMk id="5" creationId="{AF35C14F-110B-FD07-D869-151B0F601045}"/>
          </ac:spMkLst>
        </pc:spChg>
      </pc:sldChg>
      <pc:sldChg chg="addSp delSp modSp add mod">
        <pc:chgData name="Tushar Verma" userId="1d192d05b26568e5" providerId="LiveId" clId="{4D401EAB-5516-4265-B7E8-539F72547FBD}" dt="2025-04-19T21:29:51.019" v="2333" actId="20577"/>
        <pc:sldMkLst>
          <pc:docMk/>
          <pc:sldMk cId="1343833496" sldId="322"/>
        </pc:sldMkLst>
        <pc:spChg chg="mod">
          <ac:chgData name="Tushar Verma" userId="1d192d05b26568e5" providerId="LiveId" clId="{4D401EAB-5516-4265-B7E8-539F72547FBD}" dt="2025-04-18T11:56:02.622" v="1194" actId="20577"/>
          <ac:spMkLst>
            <pc:docMk/>
            <pc:sldMk cId="1343833496" sldId="322"/>
            <ac:spMk id="175" creationId="{827642F5-D353-CD12-3340-ECBC20E4610E}"/>
          </ac:spMkLst>
        </pc:spChg>
        <pc:spChg chg="mod">
          <ac:chgData name="Tushar Verma" userId="1d192d05b26568e5" providerId="LiveId" clId="{4D401EAB-5516-4265-B7E8-539F72547FBD}" dt="2025-04-19T21:29:51.019" v="2333" actId="20577"/>
          <ac:spMkLst>
            <pc:docMk/>
            <pc:sldMk cId="1343833496" sldId="322"/>
            <ac:spMk id="176" creationId="{E11719CD-5511-EEEE-F6E2-56C35027274E}"/>
          </ac:spMkLst>
        </pc:spChg>
      </pc:sldChg>
      <pc:sldChg chg="modSp add mod ord">
        <pc:chgData name="Tushar Verma" userId="1d192d05b26568e5" providerId="LiveId" clId="{4D401EAB-5516-4265-B7E8-539F72547FBD}" dt="2025-04-17T21:52:30.397" v="896"/>
        <pc:sldMkLst>
          <pc:docMk/>
          <pc:sldMk cId="30726120" sldId="323"/>
        </pc:sldMkLst>
        <pc:spChg chg="mod">
          <ac:chgData name="Tushar Verma" userId="1d192d05b26568e5" providerId="LiveId" clId="{4D401EAB-5516-4265-B7E8-539F72547FBD}" dt="2025-04-17T20:07:24.022" v="637" actId="20577"/>
          <ac:spMkLst>
            <pc:docMk/>
            <pc:sldMk cId="30726120" sldId="323"/>
            <ac:spMk id="213" creationId="{0ECB470E-25C2-6C06-EA15-41B35F14F767}"/>
          </ac:spMkLst>
        </pc:spChg>
        <pc:spChg chg="mod">
          <ac:chgData name="Tushar Verma" userId="1d192d05b26568e5" providerId="LiveId" clId="{4D401EAB-5516-4265-B7E8-539F72547FBD}" dt="2025-04-17T20:07:27.359" v="638" actId="20577"/>
          <ac:spMkLst>
            <pc:docMk/>
            <pc:sldMk cId="30726120" sldId="323"/>
            <ac:spMk id="214" creationId="{13D17961-9C23-8F23-3862-C5D14C872233}"/>
          </ac:spMkLst>
        </pc:spChg>
        <pc:picChg chg="mod">
          <ac:chgData name="Tushar Verma" userId="1d192d05b26568e5" providerId="LiveId" clId="{4D401EAB-5516-4265-B7E8-539F72547FBD}" dt="2025-04-17T20:07:39.115" v="639" actId="1076"/>
          <ac:picMkLst>
            <pc:docMk/>
            <pc:sldMk cId="30726120" sldId="323"/>
            <ac:picMk id="3" creationId="{5DC233BE-C001-8DFE-D313-DF91637A5392}"/>
          </ac:picMkLst>
        </pc:picChg>
        <pc:picChg chg="mod">
          <ac:chgData name="Tushar Verma" userId="1d192d05b26568e5" providerId="LiveId" clId="{4D401EAB-5516-4265-B7E8-539F72547FBD}" dt="2025-04-17T20:07:42.867" v="640" actId="1076"/>
          <ac:picMkLst>
            <pc:docMk/>
            <pc:sldMk cId="30726120" sldId="323"/>
            <ac:picMk id="5" creationId="{12CDB7C9-4EC6-B429-AF62-3FEDD46335B9}"/>
          </ac:picMkLst>
        </pc:picChg>
      </pc:sldChg>
      <pc:sldChg chg="addSp modSp add mod ord">
        <pc:chgData name="Tushar Verma" userId="1d192d05b26568e5" providerId="LiveId" clId="{4D401EAB-5516-4265-B7E8-539F72547FBD}" dt="2025-04-19T21:22:26.343" v="2290" actId="164"/>
        <pc:sldMkLst>
          <pc:docMk/>
          <pc:sldMk cId="4078121569" sldId="324"/>
        </pc:sldMkLst>
        <pc:spChg chg="add mod">
          <ac:chgData name="Tushar Verma" userId="1d192d05b26568e5" providerId="LiveId" clId="{4D401EAB-5516-4265-B7E8-539F72547FBD}" dt="2025-04-19T21:22:26.343" v="2290" actId="164"/>
          <ac:spMkLst>
            <pc:docMk/>
            <pc:sldMk cId="4078121569" sldId="324"/>
            <ac:spMk id="2" creationId="{E78E30BC-0EF8-B9C1-9AB7-FD6CECA7537C}"/>
          </ac:spMkLst>
        </pc:spChg>
        <pc:spChg chg="mod">
          <ac:chgData name="Tushar Verma" userId="1d192d05b26568e5" providerId="LiveId" clId="{4D401EAB-5516-4265-B7E8-539F72547FBD}" dt="2025-04-17T20:18:14.311" v="649"/>
          <ac:spMkLst>
            <pc:docMk/>
            <pc:sldMk cId="4078121569" sldId="324"/>
            <ac:spMk id="213" creationId="{7974BB11-005E-0872-A59A-82F20A8CE81B}"/>
          </ac:spMkLst>
        </pc:spChg>
        <pc:spChg chg="mod">
          <ac:chgData name="Tushar Verma" userId="1d192d05b26568e5" providerId="LiveId" clId="{4D401EAB-5516-4265-B7E8-539F72547FBD}" dt="2025-04-17T20:21:37.536" v="684" actId="1036"/>
          <ac:spMkLst>
            <pc:docMk/>
            <pc:sldMk cId="4078121569" sldId="324"/>
            <ac:spMk id="214" creationId="{BAC87259-1C32-F061-4B6C-01F5951D907F}"/>
          </ac:spMkLst>
        </pc:spChg>
        <pc:grpChg chg="add mod">
          <ac:chgData name="Tushar Verma" userId="1d192d05b26568e5" providerId="LiveId" clId="{4D401EAB-5516-4265-B7E8-539F72547FBD}" dt="2025-04-19T21:22:26.343" v="2290" actId="164"/>
          <ac:grpSpMkLst>
            <pc:docMk/>
            <pc:sldMk cId="4078121569" sldId="324"/>
            <ac:grpSpMk id="3" creationId="{CC61F31A-1A18-22D8-83DD-0BC95AAF7239}"/>
          </ac:grpSpMkLst>
        </pc:grpChg>
        <pc:picChg chg="mod">
          <ac:chgData name="Tushar Verma" userId="1d192d05b26568e5" providerId="LiveId" clId="{4D401EAB-5516-4265-B7E8-539F72547FBD}" dt="2025-04-19T21:22:26.343" v="2290" actId="164"/>
          <ac:picMkLst>
            <pc:docMk/>
            <pc:sldMk cId="4078121569" sldId="324"/>
            <ac:picMk id="4" creationId="{B29FC422-F5BC-1625-8B27-845C8A2EB64E}"/>
          </ac:picMkLst>
        </pc:picChg>
      </pc:sldChg>
      <pc:sldChg chg="delSp modSp add del mod modShow">
        <pc:chgData name="Tushar Verma" userId="1d192d05b26568e5" providerId="LiveId" clId="{4D401EAB-5516-4265-B7E8-539F72547FBD}" dt="2025-04-18T14:08:02.864" v="1615" actId="2696"/>
        <pc:sldMkLst>
          <pc:docMk/>
          <pc:sldMk cId="3898300887" sldId="325"/>
        </pc:sldMkLst>
      </pc:sldChg>
      <pc:sldChg chg="addSp delSp modSp new mod modClrScheme chgLayout">
        <pc:chgData name="Tushar Verma" userId="1d192d05b26568e5" providerId="LiveId" clId="{4D401EAB-5516-4265-B7E8-539F72547FBD}" dt="2025-04-17T22:08:47.773" v="915" actId="14100"/>
        <pc:sldMkLst>
          <pc:docMk/>
          <pc:sldMk cId="1930832999" sldId="326"/>
        </pc:sldMkLst>
        <pc:picChg chg="add mod">
          <ac:chgData name="Tushar Verma" userId="1d192d05b26568e5" providerId="LiveId" clId="{4D401EAB-5516-4265-B7E8-539F72547FBD}" dt="2025-04-17T22:08:47.773" v="915" actId="14100"/>
          <ac:picMkLst>
            <pc:docMk/>
            <pc:sldMk cId="1930832999" sldId="326"/>
            <ac:picMk id="7" creationId="{6047BA7A-3C9D-985B-F42A-091BAC78AE3E}"/>
          </ac:picMkLst>
        </pc:picChg>
      </pc:sldChg>
      <pc:sldChg chg="modSp add mod ord">
        <pc:chgData name="Tushar Verma" userId="1d192d05b26568e5" providerId="LiveId" clId="{4D401EAB-5516-4265-B7E8-539F72547FBD}" dt="2025-04-17T21:54:53" v="905" actId="1036"/>
        <pc:sldMkLst>
          <pc:docMk/>
          <pc:sldMk cId="139195565" sldId="327"/>
        </pc:sldMkLst>
        <pc:spChg chg="mod">
          <ac:chgData name="Tushar Verma" userId="1d192d05b26568e5" providerId="LiveId" clId="{4D401EAB-5516-4265-B7E8-539F72547FBD}" dt="2025-04-17T21:54:53" v="905" actId="1036"/>
          <ac:spMkLst>
            <pc:docMk/>
            <pc:sldMk cId="139195565" sldId="327"/>
            <ac:spMk id="2" creationId="{7E7DE94A-5767-9E1B-0101-D8FF31ED0DB3}"/>
          </ac:spMkLst>
        </pc:spChg>
      </pc:sldChg>
      <pc:sldChg chg="modSp add mod ord">
        <pc:chgData name="Tushar Verma" userId="1d192d05b26568e5" providerId="LiveId" clId="{4D401EAB-5516-4265-B7E8-539F72547FBD}" dt="2025-04-19T21:23:59.264" v="2311" actId="20577"/>
        <pc:sldMkLst>
          <pc:docMk/>
          <pc:sldMk cId="1317680969" sldId="328"/>
        </pc:sldMkLst>
        <pc:spChg chg="mod">
          <ac:chgData name="Tushar Verma" userId="1d192d05b26568e5" providerId="LiveId" clId="{4D401EAB-5516-4265-B7E8-539F72547FBD}" dt="2025-04-17T22:23:47.425" v="1018" actId="20577"/>
          <ac:spMkLst>
            <pc:docMk/>
            <pc:sldMk cId="1317680969" sldId="328"/>
            <ac:spMk id="175" creationId="{41617EDC-1E02-3127-A7D3-C1D8EAD64C23}"/>
          </ac:spMkLst>
        </pc:spChg>
        <pc:spChg chg="mod">
          <ac:chgData name="Tushar Verma" userId="1d192d05b26568e5" providerId="LiveId" clId="{4D401EAB-5516-4265-B7E8-539F72547FBD}" dt="2025-04-19T21:23:59.264" v="2311" actId="20577"/>
          <ac:spMkLst>
            <pc:docMk/>
            <pc:sldMk cId="1317680969" sldId="328"/>
            <ac:spMk id="176" creationId="{EB15D84A-D026-F9FA-4174-2BFE37A539CA}"/>
          </ac:spMkLst>
        </pc:spChg>
      </pc:sldChg>
      <pc:sldChg chg="modSp add mod">
        <pc:chgData name="Tushar Verma" userId="1d192d05b26568e5" providerId="LiveId" clId="{4D401EAB-5516-4265-B7E8-539F72547FBD}" dt="2025-04-19T21:25:38.691" v="2312" actId="113"/>
        <pc:sldMkLst>
          <pc:docMk/>
          <pc:sldMk cId="1781772098" sldId="329"/>
        </pc:sldMkLst>
        <pc:spChg chg="mod">
          <ac:chgData name="Tushar Verma" userId="1d192d05b26568e5" providerId="LiveId" clId="{4D401EAB-5516-4265-B7E8-539F72547FBD}" dt="2025-04-17T22:32:04.769" v="1033" actId="20577"/>
          <ac:spMkLst>
            <pc:docMk/>
            <pc:sldMk cId="1781772098" sldId="329"/>
            <ac:spMk id="175" creationId="{9F1D0213-141F-B37E-7270-A9CE2ADD393E}"/>
          </ac:spMkLst>
        </pc:spChg>
        <pc:spChg chg="mod">
          <ac:chgData name="Tushar Verma" userId="1d192d05b26568e5" providerId="LiveId" clId="{4D401EAB-5516-4265-B7E8-539F72547FBD}" dt="2025-04-19T21:25:38.691" v="2312" actId="113"/>
          <ac:spMkLst>
            <pc:docMk/>
            <pc:sldMk cId="1781772098" sldId="329"/>
            <ac:spMk id="176" creationId="{44E1F761-C1AC-A177-F8A0-2549294CA75E}"/>
          </ac:spMkLst>
        </pc:spChg>
      </pc:sldChg>
      <pc:sldChg chg="addSp modSp add mod ord modShow">
        <pc:chgData name="Tushar Verma" userId="1d192d05b26568e5" providerId="LiveId" clId="{4D401EAB-5516-4265-B7E8-539F72547FBD}" dt="2025-04-19T20:48:17.740" v="2044" actId="729"/>
        <pc:sldMkLst>
          <pc:docMk/>
          <pc:sldMk cId="1856914543" sldId="330"/>
        </pc:sldMkLst>
        <pc:spChg chg="mod">
          <ac:chgData name="Tushar Verma" userId="1d192d05b26568e5" providerId="LiveId" clId="{4D401EAB-5516-4265-B7E8-539F72547FBD}" dt="2025-04-17T23:02:34.277" v="1137" actId="14100"/>
          <ac:spMkLst>
            <pc:docMk/>
            <pc:sldMk cId="1856914543" sldId="330"/>
            <ac:spMk id="214" creationId="{8A77F3F3-B18E-6709-CC5D-330F38BAE10C}"/>
          </ac:spMkLst>
        </pc:spChg>
        <pc:picChg chg="add mod">
          <ac:chgData name="Tushar Verma" userId="1d192d05b26568e5" providerId="LiveId" clId="{4D401EAB-5516-4265-B7E8-539F72547FBD}" dt="2025-04-17T23:02:30.226" v="1136" actId="1076"/>
          <ac:picMkLst>
            <pc:docMk/>
            <pc:sldMk cId="1856914543" sldId="330"/>
            <ac:picMk id="2" creationId="{3582815E-D733-A6AF-2424-0A16193B17C0}"/>
          </ac:picMkLst>
        </pc:picChg>
      </pc:sldChg>
      <pc:sldChg chg="addSp delSp new mod modClrScheme chgLayout">
        <pc:chgData name="Tushar Verma" userId="1d192d05b26568e5" providerId="LiveId" clId="{4D401EAB-5516-4265-B7E8-539F72547FBD}" dt="2025-04-17T23:03:38.130" v="1142" actId="22"/>
        <pc:sldMkLst>
          <pc:docMk/>
          <pc:sldMk cId="2287539731" sldId="331"/>
        </pc:sldMkLst>
        <pc:picChg chg="add">
          <ac:chgData name="Tushar Verma" userId="1d192d05b26568e5" providerId="LiveId" clId="{4D401EAB-5516-4265-B7E8-539F72547FBD}" dt="2025-04-17T23:03:38.130" v="1142" actId="22"/>
          <ac:picMkLst>
            <pc:docMk/>
            <pc:sldMk cId="2287539731" sldId="331"/>
            <ac:picMk id="5" creationId="{6F970FD0-7C12-64BA-9565-FA1FFBCC168A}"/>
          </ac:picMkLst>
        </pc:picChg>
      </pc:sldChg>
      <pc:sldChg chg="addSp modSp add mod">
        <pc:chgData name="Tushar Verma" userId="1d192d05b26568e5" providerId="LiveId" clId="{4D401EAB-5516-4265-B7E8-539F72547FBD}" dt="2025-04-17T23:24:54.512" v="1160" actId="14100"/>
        <pc:sldMkLst>
          <pc:docMk/>
          <pc:sldMk cId="1574667089" sldId="332"/>
        </pc:sldMkLst>
        <pc:spChg chg="mod">
          <ac:chgData name="Tushar Verma" userId="1d192d05b26568e5" providerId="LiveId" clId="{4D401EAB-5516-4265-B7E8-539F72547FBD}" dt="2025-04-17T23:24:54.512" v="1160" actId="14100"/>
          <ac:spMkLst>
            <pc:docMk/>
            <pc:sldMk cId="1574667089" sldId="332"/>
            <ac:spMk id="214" creationId="{A746E285-553D-C34D-2D25-8276DE56665F}"/>
          </ac:spMkLst>
        </pc:spChg>
        <pc:picChg chg="add mod">
          <ac:chgData name="Tushar Verma" userId="1d192d05b26568e5" providerId="LiveId" clId="{4D401EAB-5516-4265-B7E8-539F72547FBD}" dt="2025-04-17T23:24:50.040" v="1159" actId="1076"/>
          <ac:picMkLst>
            <pc:docMk/>
            <pc:sldMk cId="1574667089" sldId="332"/>
            <ac:picMk id="3" creationId="{1709DD38-78F3-E455-76DD-B1F4049C979C}"/>
          </ac:picMkLst>
        </pc:picChg>
      </pc:sldChg>
      <pc:sldChg chg="modSp add mod ord">
        <pc:chgData name="Tushar Verma" userId="1d192d05b26568e5" providerId="LiveId" clId="{4D401EAB-5516-4265-B7E8-539F72547FBD}" dt="2025-04-18T12:26:47.597" v="1440" actId="1076"/>
        <pc:sldMkLst>
          <pc:docMk/>
          <pc:sldMk cId="82844299" sldId="333"/>
        </pc:sldMkLst>
        <pc:spChg chg="mod">
          <ac:chgData name="Tushar Verma" userId="1d192d05b26568e5" providerId="LiveId" clId="{4D401EAB-5516-4265-B7E8-539F72547FBD}" dt="2025-04-18T12:26:47.597" v="1440" actId="1076"/>
          <ac:spMkLst>
            <pc:docMk/>
            <pc:sldMk cId="82844299" sldId="333"/>
            <ac:spMk id="2" creationId="{63E39B1F-E845-D42C-C722-13F551BB6B70}"/>
          </ac:spMkLst>
        </pc:spChg>
      </pc:sldChg>
      <pc:sldChg chg="add del mod modShow">
        <pc:chgData name="Tushar Verma" userId="1d192d05b26568e5" providerId="LiveId" clId="{4D401EAB-5516-4265-B7E8-539F72547FBD}" dt="2025-04-18T14:07:55.284" v="1614" actId="2696"/>
        <pc:sldMkLst>
          <pc:docMk/>
          <pc:sldMk cId="1742194038" sldId="334"/>
        </pc:sldMkLst>
      </pc:sldChg>
      <pc:sldChg chg="modSp add mod">
        <pc:chgData name="Tushar Verma" userId="1d192d05b26568e5" providerId="LiveId" clId="{4D401EAB-5516-4265-B7E8-539F72547FBD}" dt="2025-04-18T12:44:55.517" v="1524" actId="113"/>
        <pc:sldMkLst>
          <pc:docMk/>
          <pc:sldMk cId="3205571781" sldId="335"/>
        </pc:sldMkLst>
        <pc:spChg chg="mod">
          <ac:chgData name="Tushar Verma" userId="1d192d05b26568e5" providerId="LiveId" clId="{4D401EAB-5516-4265-B7E8-539F72547FBD}" dt="2025-04-18T12:28:28.783" v="1481" actId="14100"/>
          <ac:spMkLst>
            <pc:docMk/>
            <pc:sldMk cId="3205571781" sldId="335"/>
            <ac:spMk id="175" creationId="{6797640D-1A05-EE96-D531-2264D4B31C48}"/>
          </ac:spMkLst>
        </pc:spChg>
        <pc:spChg chg="mod">
          <ac:chgData name="Tushar Verma" userId="1d192d05b26568e5" providerId="LiveId" clId="{4D401EAB-5516-4265-B7E8-539F72547FBD}" dt="2025-04-18T12:44:55.517" v="1524" actId="113"/>
          <ac:spMkLst>
            <pc:docMk/>
            <pc:sldMk cId="3205571781" sldId="335"/>
            <ac:spMk id="176" creationId="{010740A7-3F59-90D0-4375-24597C514BB9}"/>
          </ac:spMkLst>
        </pc:spChg>
      </pc:sldChg>
      <pc:sldChg chg="modSp add mod ord">
        <pc:chgData name="Tushar Verma" userId="1d192d05b26568e5" providerId="LiveId" clId="{4D401EAB-5516-4265-B7E8-539F72547FBD}" dt="2025-04-18T12:46:38.237" v="1534" actId="1076"/>
        <pc:sldMkLst>
          <pc:docMk/>
          <pc:sldMk cId="327469928" sldId="336"/>
        </pc:sldMkLst>
        <pc:spChg chg="mod">
          <ac:chgData name="Tushar Verma" userId="1d192d05b26568e5" providerId="LiveId" clId="{4D401EAB-5516-4265-B7E8-539F72547FBD}" dt="2025-04-18T12:46:38.237" v="1534" actId="1076"/>
          <ac:spMkLst>
            <pc:docMk/>
            <pc:sldMk cId="327469928" sldId="336"/>
            <ac:spMk id="5" creationId="{EFB72C26-53C7-5603-F83A-BC628FAD2E0E}"/>
          </ac:spMkLst>
        </pc:spChg>
      </pc:sldChg>
      <pc:sldChg chg="modSp add mod ord">
        <pc:chgData name="Tushar Verma" userId="1d192d05b26568e5" providerId="LiveId" clId="{4D401EAB-5516-4265-B7E8-539F72547FBD}" dt="2025-04-18T14:19:09.352" v="1668" actId="122"/>
        <pc:sldMkLst>
          <pc:docMk/>
          <pc:sldMk cId="1609375862" sldId="337"/>
        </pc:sldMkLst>
        <pc:spChg chg="mod">
          <ac:chgData name="Tushar Verma" userId="1d192d05b26568e5" providerId="LiveId" clId="{4D401EAB-5516-4265-B7E8-539F72547FBD}" dt="2025-04-18T14:19:09.352" v="1668" actId="122"/>
          <ac:spMkLst>
            <pc:docMk/>
            <pc:sldMk cId="1609375862" sldId="337"/>
            <ac:spMk id="5" creationId="{778068FE-AEDD-F2F9-AEF0-24685B05A0FA}"/>
          </ac:spMkLst>
        </pc:spChg>
      </pc:sldChg>
      <pc:sldChg chg="modSp add mod ord">
        <pc:chgData name="Tushar Verma" userId="1d192d05b26568e5" providerId="LiveId" clId="{4D401EAB-5516-4265-B7E8-539F72547FBD}" dt="2025-04-18T14:25:38.306" v="1703" actId="1076"/>
        <pc:sldMkLst>
          <pc:docMk/>
          <pc:sldMk cId="3712202163" sldId="338"/>
        </pc:sldMkLst>
        <pc:spChg chg="mod">
          <ac:chgData name="Tushar Verma" userId="1d192d05b26568e5" providerId="LiveId" clId="{4D401EAB-5516-4265-B7E8-539F72547FBD}" dt="2025-04-18T14:25:38.306" v="1703" actId="1076"/>
          <ac:spMkLst>
            <pc:docMk/>
            <pc:sldMk cId="3712202163" sldId="338"/>
            <ac:spMk id="5" creationId="{B21F6B93-7DEB-76BE-5A9F-746BD1BA46D5}"/>
          </ac:spMkLst>
        </pc:spChg>
      </pc:sldChg>
      <pc:sldChg chg="addSp delSp modSp add mod">
        <pc:chgData name="Tushar Verma" userId="1d192d05b26568e5" providerId="LiveId" clId="{4D401EAB-5516-4265-B7E8-539F72547FBD}" dt="2025-04-19T17:18:17.866" v="1784" actId="1035"/>
        <pc:sldMkLst>
          <pc:docMk/>
          <pc:sldMk cId="1106718181" sldId="339"/>
        </pc:sldMkLst>
        <pc:picChg chg="add mod">
          <ac:chgData name="Tushar Verma" userId="1d192d05b26568e5" providerId="LiveId" clId="{4D401EAB-5516-4265-B7E8-539F72547FBD}" dt="2025-04-19T17:18:17.866" v="1784" actId="1035"/>
          <ac:picMkLst>
            <pc:docMk/>
            <pc:sldMk cId="1106718181" sldId="339"/>
            <ac:picMk id="3" creationId="{F3B6144E-A61C-8BCB-C432-9BAE6D07DBD6}"/>
          </ac:picMkLst>
        </pc:picChg>
        <pc:picChg chg="del">
          <ac:chgData name="Tushar Verma" userId="1d192d05b26568e5" providerId="LiveId" clId="{4D401EAB-5516-4265-B7E8-539F72547FBD}" dt="2025-04-19T17:17:24.834" v="1707" actId="478"/>
          <ac:picMkLst>
            <pc:docMk/>
            <pc:sldMk cId="1106718181" sldId="339"/>
            <ac:picMk id="198" creationId="{6D58825E-8738-A1E5-EA16-4193F6F5863A}"/>
          </ac:picMkLst>
        </pc:picChg>
      </pc:sldChg>
      <pc:sldChg chg="add del">
        <pc:chgData name="Tushar Verma" userId="1d192d05b26568e5" providerId="LiveId" clId="{4D401EAB-5516-4265-B7E8-539F72547FBD}" dt="2025-04-18T14:29:56.909" v="1705" actId="2696"/>
        <pc:sldMkLst>
          <pc:docMk/>
          <pc:sldMk cId="2408850970" sldId="339"/>
        </pc:sldMkLst>
      </pc:sldChg>
      <pc:sldChg chg="addSp delSp modSp add mod modClrScheme chgLayout">
        <pc:chgData name="Tushar Verma" userId="1d192d05b26568e5" providerId="LiveId" clId="{4D401EAB-5516-4265-B7E8-539F72547FBD}" dt="2025-04-19T17:58:16.578" v="1986" actId="20577"/>
        <pc:sldMkLst>
          <pc:docMk/>
          <pc:sldMk cId="3891342657" sldId="340"/>
        </pc:sldMkLst>
        <pc:spChg chg="add del mod">
          <ac:chgData name="Tushar Verma" userId="1d192d05b26568e5" providerId="LiveId" clId="{4D401EAB-5516-4265-B7E8-539F72547FBD}" dt="2025-04-19T17:52:13.271" v="1807" actId="478"/>
          <ac:spMkLst>
            <pc:docMk/>
            <pc:sldMk cId="3891342657" sldId="340"/>
            <ac:spMk id="12" creationId="{6AFC0E0C-A1A0-C6EB-D222-AB0C8F4B53CA}"/>
          </ac:spMkLst>
        </pc:spChg>
        <pc:spChg chg="add mod">
          <ac:chgData name="Tushar Verma" userId="1d192d05b26568e5" providerId="LiveId" clId="{4D401EAB-5516-4265-B7E8-539F72547FBD}" dt="2025-04-19T17:56:02.321" v="1931" actId="208"/>
          <ac:spMkLst>
            <pc:docMk/>
            <pc:sldMk cId="3891342657" sldId="340"/>
            <ac:spMk id="13" creationId="{545D68DF-D4D5-4201-C8EE-B5F82C49F67E}"/>
          </ac:spMkLst>
        </pc:spChg>
        <pc:spChg chg="add mod">
          <ac:chgData name="Tushar Verma" userId="1d192d05b26568e5" providerId="LiveId" clId="{4D401EAB-5516-4265-B7E8-539F72547FBD}" dt="2025-04-19T17:56:12.542" v="1933" actId="1076"/>
          <ac:spMkLst>
            <pc:docMk/>
            <pc:sldMk cId="3891342657" sldId="340"/>
            <ac:spMk id="14" creationId="{7A4D23B2-48A7-1F68-A631-12214E24595D}"/>
          </ac:spMkLst>
        </pc:spChg>
        <pc:spChg chg="add mod">
          <ac:chgData name="Tushar Verma" userId="1d192d05b26568e5" providerId="LiveId" clId="{4D401EAB-5516-4265-B7E8-539F72547FBD}" dt="2025-04-19T17:56:21.047" v="1936" actId="1076"/>
          <ac:spMkLst>
            <pc:docMk/>
            <pc:sldMk cId="3891342657" sldId="340"/>
            <ac:spMk id="15" creationId="{C7190D95-6780-FD3A-00DA-A515B1BE83C1}"/>
          </ac:spMkLst>
        </pc:spChg>
        <pc:spChg chg="add mod">
          <ac:chgData name="Tushar Verma" userId="1d192d05b26568e5" providerId="LiveId" clId="{4D401EAB-5516-4265-B7E8-539F72547FBD}" dt="2025-04-19T17:56:27.588" v="1938" actId="1076"/>
          <ac:spMkLst>
            <pc:docMk/>
            <pc:sldMk cId="3891342657" sldId="340"/>
            <ac:spMk id="16" creationId="{5D10D9EC-2A66-4953-4E31-746396475C1C}"/>
          </ac:spMkLst>
        </pc:spChg>
        <pc:spChg chg="add del mod">
          <ac:chgData name="Tushar Verma" userId="1d192d05b26568e5" providerId="LiveId" clId="{4D401EAB-5516-4265-B7E8-539F72547FBD}" dt="2025-04-19T17:57:11.583" v="1952" actId="478"/>
          <ac:spMkLst>
            <pc:docMk/>
            <pc:sldMk cId="3891342657" sldId="340"/>
            <ac:spMk id="17" creationId="{E55DA5AD-8C14-0232-372A-F6EE2404F9DD}"/>
          </ac:spMkLst>
        </pc:spChg>
        <pc:spChg chg="add mod">
          <ac:chgData name="Tushar Verma" userId="1d192d05b26568e5" providerId="LiveId" clId="{4D401EAB-5516-4265-B7E8-539F72547FBD}" dt="2025-04-19T17:58:16.578" v="1986" actId="20577"/>
          <ac:spMkLst>
            <pc:docMk/>
            <pc:sldMk cId="3891342657" sldId="340"/>
            <ac:spMk id="18" creationId="{6AA3F4F3-9CEC-227F-0311-D7FF280B4A90}"/>
          </ac:spMkLst>
        </pc:spChg>
        <pc:spChg chg="del">
          <ac:chgData name="Tushar Verma" userId="1d192d05b26568e5" providerId="LiveId" clId="{4D401EAB-5516-4265-B7E8-539F72547FBD}" dt="2025-04-19T17:52:09.420" v="1805" actId="478"/>
          <ac:spMkLst>
            <pc:docMk/>
            <pc:sldMk cId="3891342657" sldId="340"/>
            <ac:spMk id="196" creationId="{519AB116-0273-991E-C80C-4E584EBD7B91}"/>
          </ac:spMkLst>
        </pc:spChg>
        <pc:spChg chg="del">
          <ac:chgData name="Tushar Verma" userId="1d192d05b26568e5" providerId="LiveId" clId="{4D401EAB-5516-4265-B7E8-539F72547FBD}" dt="2025-04-19T17:50:14.225" v="1789" actId="478"/>
          <ac:spMkLst>
            <pc:docMk/>
            <pc:sldMk cId="3891342657" sldId="340"/>
            <ac:spMk id="199" creationId="{1B7A8C55-D8FF-31E5-B3ED-6AE8CDF399A8}"/>
          </ac:spMkLst>
        </pc:spChg>
        <pc:spChg chg="del">
          <ac:chgData name="Tushar Verma" userId="1d192d05b26568e5" providerId="LiveId" clId="{4D401EAB-5516-4265-B7E8-539F72547FBD}" dt="2025-04-19T17:50:11.546" v="1787" actId="478"/>
          <ac:spMkLst>
            <pc:docMk/>
            <pc:sldMk cId="3891342657" sldId="340"/>
            <ac:spMk id="200" creationId="{ED2F057F-4201-731F-9352-BE003F886975}"/>
          </ac:spMkLst>
        </pc:spChg>
        <pc:picChg chg="del">
          <ac:chgData name="Tushar Verma" userId="1d192d05b26568e5" providerId="LiveId" clId="{4D401EAB-5516-4265-B7E8-539F72547FBD}" dt="2025-04-19T17:50:12.460" v="1788" actId="478"/>
          <ac:picMkLst>
            <pc:docMk/>
            <pc:sldMk cId="3891342657" sldId="340"/>
            <ac:picMk id="3" creationId="{3EFC6A4C-23BD-DF3F-3E40-D2D5ABE9444E}"/>
          </ac:picMkLst>
        </pc:picChg>
        <pc:picChg chg="add mod">
          <ac:chgData name="Tushar Verma" userId="1d192d05b26568e5" providerId="LiveId" clId="{4D401EAB-5516-4265-B7E8-539F72547FBD}" dt="2025-04-19T17:54:06.741" v="1928" actId="1038"/>
          <ac:picMkLst>
            <pc:docMk/>
            <pc:sldMk cId="3891342657" sldId="340"/>
            <ac:picMk id="4" creationId="{03511BD7-F9B1-345F-0BE3-BCF18CFA0D25}"/>
          </ac:picMkLst>
        </pc:picChg>
        <pc:picChg chg="add mod">
          <ac:chgData name="Tushar Verma" userId="1d192d05b26568e5" providerId="LiveId" clId="{4D401EAB-5516-4265-B7E8-539F72547FBD}" dt="2025-04-19T17:54:06.741" v="1928" actId="1038"/>
          <ac:picMkLst>
            <pc:docMk/>
            <pc:sldMk cId="3891342657" sldId="340"/>
            <ac:picMk id="6" creationId="{E1C1A17C-F1FF-5917-F9F9-09E5B5D7A612}"/>
          </ac:picMkLst>
        </pc:picChg>
        <pc:picChg chg="add mod">
          <ac:chgData name="Tushar Verma" userId="1d192d05b26568e5" providerId="LiveId" clId="{4D401EAB-5516-4265-B7E8-539F72547FBD}" dt="2025-04-19T17:54:06.741" v="1928" actId="1038"/>
          <ac:picMkLst>
            <pc:docMk/>
            <pc:sldMk cId="3891342657" sldId="340"/>
            <ac:picMk id="8" creationId="{277EE698-3144-838F-3F2D-E35A462854AC}"/>
          </ac:picMkLst>
        </pc:picChg>
        <pc:picChg chg="add mod">
          <ac:chgData name="Tushar Verma" userId="1d192d05b26568e5" providerId="LiveId" clId="{4D401EAB-5516-4265-B7E8-539F72547FBD}" dt="2025-04-19T17:54:06.741" v="1928" actId="1038"/>
          <ac:picMkLst>
            <pc:docMk/>
            <pc:sldMk cId="3891342657" sldId="340"/>
            <ac:picMk id="10" creationId="{8C75A5C8-1F44-FA4A-7ECB-79EA22120185}"/>
          </ac:picMkLst>
        </pc:picChg>
      </pc:sldChg>
      <pc:sldChg chg="addSp delSp modSp new mod">
        <pc:chgData name="Tushar Verma" userId="1d192d05b26568e5" providerId="LiveId" clId="{4D401EAB-5516-4265-B7E8-539F72547FBD}" dt="2025-04-19T18:02:14.170" v="2001" actId="478"/>
        <pc:sldMkLst>
          <pc:docMk/>
          <pc:sldMk cId="3008805612" sldId="341"/>
        </pc:sldMkLst>
        <pc:spChg chg="add mod">
          <ac:chgData name="Tushar Verma" userId="1d192d05b26568e5" providerId="LiveId" clId="{4D401EAB-5516-4265-B7E8-539F72547FBD}" dt="2025-04-19T18:01:35.169" v="1992"/>
          <ac:spMkLst>
            <pc:docMk/>
            <pc:sldMk cId="3008805612" sldId="341"/>
            <ac:spMk id="5" creationId="{5208C0AD-2AAF-6FD2-90ED-15CC896B64B1}"/>
          </ac:spMkLst>
        </pc:spChg>
        <pc:spChg chg="add del mod">
          <ac:chgData name="Tushar Verma" userId="1d192d05b26568e5" providerId="LiveId" clId="{4D401EAB-5516-4265-B7E8-539F72547FBD}" dt="2025-04-19T18:02:14.170" v="2001" actId="478"/>
          <ac:spMkLst>
            <pc:docMk/>
            <pc:sldMk cId="3008805612" sldId="341"/>
            <ac:spMk id="7" creationId="{E4A31060-9BE6-19D7-26B8-3DE639B9C9C6}"/>
          </ac:spMkLst>
        </pc:spChg>
        <pc:picChg chg="add mod">
          <ac:chgData name="Tushar Verma" userId="1d192d05b26568e5" providerId="LiveId" clId="{4D401EAB-5516-4265-B7E8-539F72547FBD}" dt="2025-04-19T18:01:41.904" v="1995" actId="1076"/>
          <ac:picMkLst>
            <pc:docMk/>
            <pc:sldMk cId="3008805612" sldId="341"/>
            <ac:picMk id="3" creationId="{CF0FB7DD-B4B3-F286-1E37-9E5E0518F933}"/>
          </ac:picMkLst>
        </pc:picChg>
      </pc:sldChg>
      <pc:sldChg chg="addSp delSp modSp add mod">
        <pc:chgData name="Tushar Verma" userId="1d192d05b26568e5" providerId="LiveId" clId="{4D401EAB-5516-4265-B7E8-539F72547FBD}" dt="2025-04-19T18:03:51.083" v="2012" actId="1076"/>
        <pc:sldMkLst>
          <pc:docMk/>
          <pc:sldMk cId="3032015191" sldId="342"/>
        </pc:sldMkLst>
        <pc:spChg chg="mod">
          <ac:chgData name="Tushar Verma" userId="1d192d05b26568e5" providerId="LiveId" clId="{4D401EAB-5516-4265-B7E8-539F72547FBD}" dt="2025-04-19T18:03:51.083" v="2012" actId="1076"/>
          <ac:spMkLst>
            <pc:docMk/>
            <pc:sldMk cId="3032015191" sldId="342"/>
            <ac:spMk id="5" creationId="{8D407BA5-8E0C-D46C-87C8-3BF691279AEE}"/>
          </ac:spMkLst>
        </pc:spChg>
        <pc:picChg chg="del">
          <ac:chgData name="Tushar Verma" userId="1d192d05b26568e5" providerId="LiveId" clId="{4D401EAB-5516-4265-B7E8-539F72547FBD}" dt="2025-04-19T18:03:23.753" v="2003" actId="478"/>
          <ac:picMkLst>
            <pc:docMk/>
            <pc:sldMk cId="3032015191" sldId="342"/>
            <ac:picMk id="3" creationId="{9A9CEA47-54C1-BF8A-6980-81A40BA0D775}"/>
          </ac:picMkLst>
        </pc:picChg>
        <pc:picChg chg="add mod ord">
          <ac:chgData name="Tushar Verma" userId="1d192d05b26568e5" providerId="LiveId" clId="{4D401EAB-5516-4265-B7E8-539F72547FBD}" dt="2025-04-19T18:03:45.182" v="2011" actId="1076"/>
          <ac:picMkLst>
            <pc:docMk/>
            <pc:sldMk cId="3032015191" sldId="342"/>
            <ac:picMk id="4" creationId="{838F188A-1805-E03A-B009-4F78D606C7BC}"/>
          </ac:picMkLst>
        </pc:picChg>
      </pc:sldChg>
      <pc:sldChg chg="addSp delSp modSp add mod">
        <pc:chgData name="Tushar Verma" userId="1d192d05b26568e5" providerId="LiveId" clId="{4D401EAB-5516-4265-B7E8-539F72547FBD}" dt="2025-04-19T18:05:07.056" v="2023" actId="1076"/>
        <pc:sldMkLst>
          <pc:docMk/>
          <pc:sldMk cId="2206525040" sldId="343"/>
        </pc:sldMkLst>
        <pc:spChg chg="mod">
          <ac:chgData name="Tushar Verma" userId="1d192d05b26568e5" providerId="LiveId" clId="{4D401EAB-5516-4265-B7E8-539F72547FBD}" dt="2025-04-19T18:05:07.056" v="2023" actId="1076"/>
          <ac:spMkLst>
            <pc:docMk/>
            <pc:sldMk cId="2206525040" sldId="343"/>
            <ac:spMk id="5" creationId="{545B8C9B-3C28-C4F0-10ED-AFE40861050D}"/>
          </ac:spMkLst>
        </pc:spChg>
        <pc:picChg chg="add ord">
          <ac:chgData name="Tushar Verma" userId="1d192d05b26568e5" providerId="LiveId" clId="{4D401EAB-5516-4265-B7E8-539F72547FBD}" dt="2025-04-19T18:04:49.195" v="2016" actId="167"/>
          <ac:picMkLst>
            <pc:docMk/>
            <pc:sldMk cId="2206525040" sldId="343"/>
            <ac:picMk id="3" creationId="{F8BB5B3D-B49E-2BCB-F670-FBBF49FFEEBD}"/>
          </ac:picMkLst>
        </pc:picChg>
        <pc:picChg chg="del">
          <ac:chgData name="Tushar Verma" userId="1d192d05b26568e5" providerId="LiveId" clId="{4D401EAB-5516-4265-B7E8-539F72547FBD}" dt="2025-04-19T18:04:43.432" v="2014" actId="478"/>
          <ac:picMkLst>
            <pc:docMk/>
            <pc:sldMk cId="2206525040" sldId="343"/>
            <ac:picMk id="4" creationId="{51EFFF39-9041-4D68-7ADA-7EB18AB41DA5}"/>
          </ac:picMkLst>
        </pc:picChg>
      </pc:sldChg>
      <pc:sldChg chg="addSp delSp modSp add mod">
        <pc:chgData name="Tushar Verma" userId="1d192d05b26568e5" providerId="LiveId" clId="{4D401EAB-5516-4265-B7E8-539F72547FBD}" dt="2025-04-19T18:06:39.783" v="2032" actId="14100"/>
        <pc:sldMkLst>
          <pc:docMk/>
          <pc:sldMk cId="3746155297" sldId="344"/>
        </pc:sldMkLst>
        <pc:spChg chg="mod">
          <ac:chgData name="Tushar Verma" userId="1d192d05b26568e5" providerId="LiveId" clId="{4D401EAB-5516-4265-B7E8-539F72547FBD}" dt="2025-04-19T18:06:39.783" v="2032" actId="14100"/>
          <ac:spMkLst>
            <pc:docMk/>
            <pc:sldMk cId="3746155297" sldId="344"/>
            <ac:spMk id="5" creationId="{BA4AC904-703A-C5A1-C1BF-994F8B4D8E3E}"/>
          </ac:spMkLst>
        </pc:spChg>
        <pc:picChg chg="del">
          <ac:chgData name="Tushar Verma" userId="1d192d05b26568e5" providerId="LiveId" clId="{4D401EAB-5516-4265-B7E8-539F72547FBD}" dt="2025-04-19T18:05:58.380" v="2025" actId="478"/>
          <ac:picMkLst>
            <pc:docMk/>
            <pc:sldMk cId="3746155297" sldId="344"/>
            <ac:picMk id="3" creationId="{6789375D-F6FF-979B-112B-DEEC2B23439D}"/>
          </ac:picMkLst>
        </pc:picChg>
        <pc:picChg chg="add ord">
          <ac:chgData name="Tushar Verma" userId="1d192d05b26568e5" providerId="LiveId" clId="{4D401EAB-5516-4265-B7E8-539F72547FBD}" dt="2025-04-19T18:06:05.548" v="2027" actId="167"/>
          <ac:picMkLst>
            <pc:docMk/>
            <pc:sldMk cId="3746155297" sldId="344"/>
            <ac:picMk id="4" creationId="{81411560-6C60-38B8-E3AF-2795086B1867}"/>
          </ac:picMkLst>
        </pc:picChg>
      </pc:sldChg>
      <pc:sldChg chg="addSp delSp modSp add mod">
        <pc:chgData name="Tushar Verma" userId="1d192d05b26568e5" providerId="LiveId" clId="{4D401EAB-5516-4265-B7E8-539F72547FBD}" dt="2025-04-19T20:40:42.761" v="2035"/>
        <pc:sldMkLst>
          <pc:docMk/>
          <pc:sldMk cId="4073886855" sldId="345"/>
        </pc:sldMkLst>
        <pc:picChg chg="add mod">
          <ac:chgData name="Tushar Verma" userId="1d192d05b26568e5" providerId="LiveId" clId="{4D401EAB-5516-4265-B7E8-539F72547FBD}" dt="2025-04-19T20:40:42.761" v="2035"/>
          <ac:picMkLst>
            <pc:docMk/>
            <pc:sldMk cId="4073886855" sldId="345"/>
            <ac:picMk id="3" creationId="{49C1D158-33D3-2D1E-CC8B-EF97BFCB6252}"/>
          </ac:picMkLst>
        </pc:picChg>
        <pc:picChg chg="del">
          <ac:chgData name="Tushar Verma" userId="1d192d05b26568e5" providerId="LiveId" clId="{4D401EAB-5516-4265-B7E8-539F72547FBD}" dt="2025-04-19T20:40:41.675" v="2034" actId="478"/>
          <ac:picMkLst>
            <pc:docMk/>
            <pc:sldMk cId="4073886855" sldId="345"/>
            <ac:picMk id="9" creationId="{A972F2A3-C867-9B39-CF4F-13006C690D03}"/>
          </ac:picMkLst>
        </pc:picChg>
      </pc:sldChg>
      <pc:sldChg chg="addSp delSp modSp add mod">
        <pc:chgData name="Tushar Verma" userId="1d192d05b26568e5" providerId="LiveId" clId="{4D401EAB-5516-4265-B7E8-539F72547FBD}" dt="2025-04-19T21:26:59.742" v="2320" actId="20577"/>
        <pc:sldMkLst>
          <pc:docMk/>
          <pc:sldMk cId="1590352905" sldId="346"/>
        </pc:sldMkLst>
        <pc:spChg chg="mod">
          <ac:chgData name="Tushar Verma" userId="1d192d05b26568e5" providerId="LiveId" clId="{4D401EAB-5516-4265-B7E8-539F72547FBD}" dt="2025-04-19T21:26:59.742" v="2320" actId="20577"/>
          <ac:spMkLst>
            <pc:docMk/>
            <pc:sldMk cId="1590352905" sldId="346"/>
            <ac:spMk id="214" creationId="{25096DC4-0DDE-923C-4246-B4301C96D9D6}"/>
          </ac:spMkLst>
        </pc:spChg>
        <pc:picChg chg="del">
          <ac:chgData name="Tushar Verma" userId="1d192d05b26568e5" providerId="LiveId" clId="{4D401EAB-5516-4265-B7E8-539F72547FBD}" dt="2025-04-19T20:47:57.797" v="2038" actId="478"/>
          <ac:picMkLst>
            <pc:docMk/>
            <pc:sldMk cId="1590352905" sldId="346"/>
            <ac:picMk id="2" creationId="{19CBBFDC-F7CB-E81D-5268-3B9671A97636}"/>
          </ac:picMkLst>
        </pc:picChg>
        <pc:picChg chg="add mod">
          <ac:chgData name="Tushar Verma" userId="1d192d05b26568e5" providerId="LiveId" clId="{4D401EAB-5516-4265-B7E8-539F72547FBD}" dt="2025-04-19T20:48:12.709" v="2043" actId="1076"/>
          <ac:picMkLst>
            <pc:docMk/>
            <pc:sldMk cId="1590352905" sldId="346"/>
            <ac:picMk id="4" creationId="{19126AD3-BFFF-B52A-6DAD-4111533B4E2B}"/>
          </ac:picMkLst>
        </pc:picChg>
      </pc:sldChg>
      <pc:sldChg chg="addSp delSp modSp add mod">
        <pc:chgData name="Tushar Verma" userId="1d192d05b26568e5" providerId="LiveId" clId="{4D401EAB-5516-4265-B7E8-539F72547FBD}" dt="2025-04-19T21:00:29.692" v="2197" actId="20577"/>
        <pc:sldMkLst>
          <pc:docMk/>
          <pc:sldMk cId="405742618" sldId="347"/>
        </pc:sldMkLst>
        <pc:spChg chg="mod">
          <ac:chgData name="Tushar Verma" userId="1d192d05b26568e5" providerId="LiveId" clId="{4D401EAB-5516-4265-B7E8-539F72547FBD}" dt="2025-04-19T21:00:29.692" v="2197" actId="20577"/>
          <ac:spMkLst>
            <pc:docMk/>
            <pc:sldMk cId="405742618" sldId="347"/>
            <ac:spMk id="214" creationId="{0731B4F2-541B-F9C1-AE3C-DCD29DCDCA0B}"/>
          </ac:spMkLst>
        </pc:spChg>
        <pc:picChg chg="del">
          <ac:chgData name="Tushar Verma" userId="1d192d05b26568e5" providerId="LiveId" clId="{4D401EAB-5516-4265-B7E8-539F72547FBD}" dt="2025-04-19T20:48:44.862" v="2047" actId="478"/>
          <ac:picMkLst>
            <pc:docMk/>
            <pc:sldMk cId="405742618" sldId="347"/>
            <ac:picMk id="3" creationId="{3CBB2ACF-E188-0953-38F3-69C85F462EC1}"/>
          </ac:picMkLst>
        </pc:picChg>
        <pc:picChg chg="add mod">
          <ac:chgData name="Tushar Verma" userId="1d192d05b26568e5" providerId="LiveId" clId="{4D401EAB-5516-4265-B7E8-539F72547FBD}" dt="2025-04-19T20:49:08.677" v="2057" actId="1037"/>
          <ac:picMkLst>
            <pc:docMk/>
            <pc:sldMk cId="405742618" sldId="347"/>
            <ac:picMk id="4" creationId="{964FDB0F-34FF-F04C-D0F1-01EF4B54E84C}"/>
          </ac:picMkLst>
        </pc:picChg>
      </pc:sldChg>
      <pc:sldChg chg="delSp modSp add mod">
        <pc:chgData name="Tushar Verma" userId="1d192d05b26568e5" providerId="LiveId" clId="{4D401EAB-5516-4265-B7E8-539F72547FBD}" dt="2025-04-20T13:43:44.861" v="3064" actId="113"/>
        <pc:sldMkLst>
          <pc:docMk/>
          <pc:sldMk cId="1965526114" sldId="348"/>
        </pc:sldMkLst>
        <pc:spChg chg="del">
          <ac:chgData name="Tushar Verma" userId="1d192d05b26568e5" providerId="LiveId" clId="{4D401EAB-5516-4265-B7E8-539F72547FBD}" dt="2025-04-20T13:15:35.040" v="2337" actId="478"/>
          <ac:spMkLst>
            <pc:docMk/>
            <pc:sldMk cId="1965526114" sldId="348"/>
            <ac:spMk id="8" creationId="{54B3EFBD-E70C-F766-87E2-8EEFB7492ECA}"/>
          </ac:spMkLst>
        </pc:spChg>
        <pc:spChg chg="del">
          <ac:chgData name="Tushar Verma" userId="1d192d05b26568e5" providerId="LiveId" clId="{4D401EAB-5516-4265-B7E8-539F72547FBD}" dt="2025-04-20T13:32:13.237" v="2996" actId="478"/>
          <ac:spMkLst>
            <pc:docMk/>
            <pc:sldMk cId="1965526114" sldId="348"/>
            <ac:spMk id="11" creationId="{9136C569-F222-FC54-19D4-3B7655B3E7F4}"/>
          </ac:spMkLst>
        </pc:spChg>
        <pc:spChg chg="mod">
          <ac:chgData name="Tushar Verma" userId="1d192d05b26568e5" providerId="LiveId" clId="{4D401EAB-5516-4265-B7E8-539F72547FBD}" dt="2025-04-20T13:42:18.141" v="3053" actId="20577"/>
          <ac:spMkLst>
            <pc:docMk/>
            <pc:sldMk cId="1965526114" sldId="348"/>
            <ac:spMk id="213" creationId="{2A8DEB9C-540A-7CC4-EC2E-E7E43074CF85}"/>
          </ac:spMkLst>
        </pc:spChg>
        <pc:spChg chg="mod">
          <ac:chgData name="Tushar Verma" userId="1d192d05b26568e5" providerId="LiveId" clId="{4D401EAB-5516-4265-B7E8-539F72547FBD}" dt="2025-04-20T13:43:44.861" v="3064" actId="113"/>
          <ac:spMkLst>
            <pc:docMk/>
            <pc:sldMk cId="1965526114" sldId="348"/>
            <ac:spMk id="214" creationId="{A09C0821-2C58-1B5B-B22A-4981C3D4F370}"/>
          </ac:spMkLst>
        </pc:spChg>
        <pc:picChg chg="del">
          <ac:chgData name="Tushar Verma" userId="1d192d05b26568e5" providerId="LiveId" clId="{4D401EAB-5516-4265-B7E8-539F72547FBD}" dt="2025-04-20T13:15:32.132" v="2336" actId="478"/>
          <ac:picMkLst>
            <pc:docMk/>
            <pc:sldMk cId="1965526114" sldId="348"/>
            <ac:picMk id="4" creationId="{516F6482-7D21-F7FD-D72D-39A3D5F4C82A}"/>
          </ac:picMkLst>
        </pc:picChg>
        <pc:picChg chg="del">
          <ac:chgData name="Tushar Verma" userId="1d192d05b26568e5" providerId="LiveId" clId="{4D401EAB-5516-4265-B7E8-539F72547FBD}" dt="2025-04-20T13:15:30.233" v="2335" actId="478"/>
          <ac:picMkLst>
            <pc:docMk/>
            <pc:sldMk cId="1965526114" sldId="348"/>
            <ac:picMk id="6" creationId="{9BA9CBC6-5572-485B-5F0D-AC98065C156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22bafb83d5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g322bafb83d5_0_2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7F9C39E2-34D7-466F-F8DD-34A6543881CD}"/>
            </a:ext>
          </a:extLst>
        </p:cNvPr>
        <p:cNvGrpSpPr/>
        <p:nvPr/>
      </p:nvGrpSpPr>
      <p:grpSpPr>
        <a:xfrm>
          <a:off x="0" y="0"/>
          <a:ext cx="0" cy="0"/>
          <a:chOff x="0" y="0"/>
          <a:chExt cx="0" cy="0"/>
        </a:xfrm>
      </p:grpSpPr>
      <p:sp>
        <p:nvSpPr>
          <p:cNvPr id="210" name="Google Shape;210;g322bafb83d5_0_450:notes">
            <a:extLst>
              <a:ext uri="{FF2B5EF4-FFF2-40B4-BE49-F238E27FC236}">
                <a16:creationId xmlns:a16="http://schemas.microsoft.com/office/drawing/2014/main" id="{DBEC0A5C-9991-6C74-8AFD-2A357FFBBD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22bafb83d5_0_450:notes">
            <a:extLst>
              <a:ext uri="{FF2B5EF4-FFF2-40B4-BE49-F238E27FC236}">
                <a16:creationId xmlns:a16="http://schemas.microsoft.com/office/drawing/2014/main" id="{0921750B-7FC1-7C96-DD8D-396F61F4CE2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0575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7569743A-2CAF-ECEB-8816-414041C93217}"/>
            </a:ext>
          </a:extLst>
        </p:cNvPr>
        <p:cNvGrpSpPr/>
        <p:nvPr/>
      </p:nvGrpSpPr>
      <p:grpSpPr>
        <a:xfrm>
          <a:off x="0" y="0"/>
          <a:ext cx="0" cy="0"/>
          <a:chOff x="0" y="0"/>
          <a:chExt cx="0" cy="0"/>
        </a:xfrm>
      </p:grpSpPr>
      <p:sp>
        <p:nvSpPr>
          <p:cNvPr id="210" name="Google Shape;210;g322bafb83d5_0_450:notes">
            <a:extLst>
              <a:ext uri="{FF2B5EF4-FFF2-40B4-BE49-F238E27FC236}">
                <a16:creationId xmlns:a16="http://schemas.microsoft.com/office/drawing/2014/main" id="{7E095625-54D9-F3D4-3E79-C2EA0D09F6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22bafb83d5_0_450:notes">
            <a:extLst>
              <a:ext uri="{FF2B5EF4-FFF2-40B4-BE49-F238E27FC236}">
                <a16:creationId xmlns:a16="http://schemas.microsoft.com/office/drawing/2014/main" id="{FC3BA34E-B20A-2A3C-CBA3-3B3BB663F2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12332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3EF31049-0E03-1798-BFC9-B1C288A71AF0}"/>
            </a:ext>
          </a:extLst>
        </p:cNvPr>
        <p:cNvGrpSpPr/>
        <p:nvPr/>
      </p:nvGrpSpPr>
      <p:grpSpPr>
        <a:xfrm>
          <a:off x="0" y="0"/>
          <a:ext cx="0" cy="0"/>
          <a:chOff x="0" y="0"/>
          <a:chExt cx="0" cy="0"/>
        </a:xfrm>
      </p:grpSpPr>
      <p:sp>
        <p:nvSpPr>
          <p:cNvPr id="172" name="Google Shape;172;g322bafb83d5_0_392:notes">
            <a:extLst>
              <a:ext uri="{FF2B5EF4-FFF2-40B4-BE49-F238E27FC236}">
                <a16:creationId xmlns:a16="http://schemas.microsoft.com/office/drawing/2014/main" id="{798C9EE5-CC40-9EE4-1A43-32DF648B34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22bafb83d5_0_392:notes">
            <a:extLst>
              <a:ext uri="{FF2B5EF4-FFF2-40B4-BE49-F238E27FC236}">
                <a16:creationId xmlns:a16="http://schemas.microsoft.com/office/drawing/2014/main" id="{776D0B63-C10C-62D2-96EF-1693E2A839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5576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7DC5401-E45B-5577-1074-090B6F829774}"/>
            </a:ext>
          </a:extLst>
        </p:cNvPr>
        <p:cNvGrpSpPr/>
        <p:nvPr/>
      </p:nvGrpSpPr>
      <p:grpSpPr>
        <a:xfrm>
          <a:off x="0" y="0"/>
          <a:ext cx="0" cy="0"/>
          <a:chOff x="0" y="0"/>
          <a:chExt cx="0" cy="0"/>
        </a:xfrm>
      </p:grpSpPr>
      <p:sp>
        <p:nvSpPr>
          <p:cNvPr id="172" name="Google Shape;172;g322bafb83d5_0_392:notes">
            <a:extLst>
              <a:ext uri="{FF2B5EF4-FFF2-40B4-BE49-F238E27FC236}">
                <a16:creationId xmlns:a16="http://schemas.microsoft.com/office/drawing/2014/main" id="{6FDD49F7-71E0-D9B2-38FC-8EB4C0CA9B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22bafb83d5_0_392:notes">
            <a:extLst>
              <a:ext uri="{FF2B5EF4-FFF2-40B4-BE49-F238E27FC236}">
                <a16:creationId xmlns:a16="http://schemas.microsoft.com/office/drawing/2014/main" id="{A1C8E0DF-FCBD-5E60-55C0-0935F2906C8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86874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956F418B-0C2E-C5BF-DFD8-3F1D43F3BE02}"/>
            </a:ext>
          </a:extLst>
        </p:cNvPr>
        <p:cNvGrpSpPr/>
        <p:nvPr/>
      </p:nvGrpSpPr>
      <p:grpSpPr>
        <a:xfrm>
          <a:off x="0" y="0"/>
          <a:ext cx="0" cy="0"/>
          <a:chOff x="0" y="0"/>
          <a:chExt cx="0" cy="0"/>
        </a:xfrm>
      </p:grpSpPr>
      <p:sp>
        <p:nvSpPr>
          <p:cNvPr id="210" name="Google Shape;210;g322bafb83d5_0_450:notes">
            <a:extLst>
              <a:ext uri="{FF2B5EF4-FFF2-40B4-BE49-F238E27FC236}">
                <a16:creationId xmlns:a16="http://schemas.microsoft.com/office/drawing/2014/main" id="{83401BDE-CF96-EED6-B36C-43C96BED21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22bafb83d5_0_450:notes">
            <a:extLst>
              <a:ext uri="{FF2B5EF4-FFF2-40B4-BE49-F238E27FC236}">
                <a16:creationId xmlns:a16="http://schemas.microsoft.com/office/drawing/2014/main" id="{2273E767-9546-9537-E87F-9D73A0F770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078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23191C23-096E-CC2D-A369-17C1EA101898}"/>
            </a:ext>
          </a:extLst>
        </p:cNvPr>
        <p:cNvGrpSpPr/>
        <p:nvPr/>
      </p:nvGrpSpPr>
      <p:grpSpPr>
        <a:xfrm>
          <a:off x="0" y="0"/>
          <a:ext cx="0" cy="0"/>
          <a:chOff x="0" y="0"/>
          <a:chExt cx="0" cy="0"/>
        </a:xfrm>
      </p:grpSpPr>
      <p:sp>
        <p:nvSpPr>
          <p:cNvPr id="210" name="Google Shape;210;g322bafb83d5_0_450:notes">
            <a:extLst>
              <a:ext uri="{FF2B5EF4-FFF2-40B4-BE49-F238E27FC236}">
                <a16:creationId xmlns:a16="http://schemas.microsoft.com/office/drawing/2014/main" id="{6F411FD0-062B-CA9E-FEA0-46DE3AB272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22bafb83d5_0_450:notes">
            <a:extLst>
              <a:ext uri="{FF2B5EF4-FFF2-40B4-BE49-F238E27FC236}">
                <a16:creationId xmlns:a16="http://schemas.microsoft.com/office/drawing/2014/main" id="{99B20E40-13C4-A9EE-D9B6-DA2710199C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8173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C48FB01A-8BF4-245D-F4E4-B049732E77E2}"/>
            </a:ext>
          </a:extLst>
        </p:cNvPr>
        <p:cNvGrpSpPr/>
        <p:nvPr/>
      </p:nvGrpSpPr>
      <p:grpSpPr>
        <a:xfrm>
          <a:off x="0" y="0"/>
          <a:ext cx="0" cy="0"/>
          <a:chOff x="0" y="0"/>
          <a:chExt cx="0" cy="0"/>
        </a:xfrm>
      </p:grpSpPr>
      <p:sp>
        <p:nvSpPr>
          <p:cNvPr id="172" name="Google Shape;172;g322bafb83d5_0_392:notes">
            <a:extLst>
              <a:ext uri="{FF2B5EF4-FFF2-40B4-BE49-F238E27FC236}">
                <a16:creationId xmlns:a16="http://schemas.microsoft.com/office/drawing/2014/main" id="{04094B37-51BA-A3E7-C7FD-8DE1330A9D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22bafb83d5_0_392:notes">
            <a:extLst>
              <a:ext uri="{FF2B5EF4-FFF2-40B4-BE49-F238E27FC236}">
                <a16:creationId xmlns:a16="http://schemas.microsoft.com/office/drawing/2014/main" id="{74CF7E14-8165-A89D-7CD2-F9777681F7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77676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A2E32172-DF19-CFAF-F12B-F3A306F31DCB}"/>
            </a:ext>
          </a:extLst>
        </p:cNvPr>
        <p:cNvGrpSpPr/>
        <p:nvPr/>
      </p:nvGrpSpPr>
      <p:grpSpPr>
        <a:xfrm>
          <a:off x="0" y="0"/>
          <a:ext cx="0" cy="0"/>
          <a:chOff x="0" y="0"/>
          <a:chExt cx="0" cy="0"/>
        </a:xfrm>
      </p:grpSpPr>
      <p:sp>
        <p:nvSpPr>
          <p:cNvPr id="172" name="Google Shape;172;g322bafb83d5_0_392:notes">
            <a:extLst>
              <a:ext uri="{FF2B5EF4-FFF2-40B4-BE49-F238E27FC236}">
                <a16:creationId xmlns:a16="http://schemas.microsoft.com/office/drawing/2014/main" id="{99B7F108-9D0B-DAA5-D5A3-3E4DDD05E2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22bafb83d5_0_392:notes">
            <a:extLst>
              <a:ext uri="{FF2B5EF4-FFF2-40B4-BE49-F238E27FC236}">
                <a16:creationId xmlns:a16="http://schemas.microsoft.com/office/drawing/2014/main" id="{D60E9F78-E186-0AA4-F00B-93CC151ED3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1256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22bafb83d5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22bafb83d5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22bafb83d5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22bafb83d5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322bafb83d5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322bafb83d5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a:extLst>
            <a:ext uri="{FF2B5EF4-FFF2-40B4-BE49-F238E27FC236}">
              <a16:creationId xmlns:a16="http://schemas.microsoft.com/office/drawing/2014/main" id="{259F4F81-F57F-3243-7632-4E121161C4AD}"/>
            </a:ext>
          </a:extLst>
        </p:cNvPr>
        <p:cNvGrpSpPr/>
        <p:nvPr/>
      </p:nvGrpSpPr>
      <p:grpSpPr>
        <a:xfrm>
          <a:off x="0" y="0"/>
          <a:ext cx="0" cy="0"/>
          <a:chOff x="0" y="0"/>
          <a:chExt cx="0" cy="0"/>
        </a:xfrm>
      </p:grpSpPr>
      <p:sp>
        <p:nvSpPr>
          <p:cNvPr id="193" name="Google Shape;193;g322bafb83d5_0_424:notes">
            <a:extLst>
              <a:ext uri="{FF2B5EF4-FFF2-40B4-BE49-F238E27FC236}">
                <a16:creationId xmlns:a16="http://schemas.microsoft.com/office/drawing/2014/main" id="{9DAE4439-B463-C54C-0D97-D1F1DF3856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22bafb83d5_0_424:notes">
            <a:extLst>
              <a:ext uri="{FF2B5EF4-FFF2-40B4-BE49-F238E27FC236}">
                <a16:creationId xmlns:a16="http://schemas.microsoft.com/office/drawing/2014/main" id="{F51434E7-64CD-2310-D937-01160827F74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53714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a:extLst>
            <a:ext uri="{FF2B5EF4-FFF2-40B4-BE49-F238E27FC236}">
              <a16:creationId xmlns:a16="http://schemas.microsoft.com/office/drawing/2014/main" id="{6C073CA7-8DA8-E8A1-4BC3-B1ED700ECCC3}"/>
            </a:ext>
          </a:extLst>
        </p:cNvPr>
        <p:cNvGrpSpPr/>
        <p:nvPr/>
      </p:nvGrpSpPr>
      <p:grpSpPr>
        <a:xfrm>
          <a:off x="0" y="0"/>
          <a:ext cx="0" cy="0"/>
          <a:chOff x="0" y="0"/>
          <a:chExt cx="0" cy="0"/>
        </a:xfrm>
      </p:grpSpPr>
      <p:sp>
        <p:nvSpPr>
          <p:cNvPr id="193" name="Google Shape;193;g322bafb83d5_0_424:notes">
            <a:extLst>
              <a:ext uri="{FF2B5EF4-FFF2-40B4-BE49-F238E27FC236}">
                <a16:creationId xmlns:a16="http://schemas.microsoft.com/office/drawing/2014/main" id="{790791FE-F89F-0CCD-B207-F2EC03A3E2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22bafb83d5_0_424:notes">
            <a:extLst>
              <a:ext uri="{FF2B5EF4-FFF2-40B4-BE49-F238E27FC236}">
                <a16:creationId xmlns:a16="http://schemas.microsoft.com/office/drawing/2014/main" id="{B0CB5247-698D-01EC-8BAB-ECA75369BF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48036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322bafb83d5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322bafb83d5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7502D2C9-866E-1460-FDE6-572DD0B6CAE7}"/>
            </a:ext>
          </a:extLst>
        </p:cNvPr>
        <p:cNvGrpSpPr/>
        <p:nvPr/>
      </p:nvGrpSpPr>
      <p:grpSpPr>
        <a:xfrm>
          <a:off x="0" y="0"/>
          <a:ext cx="0" cy="0"/>
          <a:chOff x="0" y="0"/>
          <a:chExt cx="0" cy="0"/>
        </a:xfrm>
      </p:grpSpPr>
      <p:sp>
        <p:nvSpPr>
          <p:cNvPr id="210" name="Google Shape;210;g322bafb83d5_0_450:notes">
            <a:extLst>
              <a:ext uri="{FF2B5EF4-FFF2-40B4-BE49-F238E27FC236}">
                <a16:creationId xmlns:a16="http://schemas.microsoft.com/office/drawing/2014/main" id="{05A8F51C-41BF-2C4E-7A4F-A35F44CB26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22bafb83d5_0_450:notes">
            <a:extLst>
              <a:ext uri="{FF2B5EF4-FFF2-40B4-BE49-F238E27FC236}">
                <a16:creationId xmlns:a16="http://schemas.microsoft.com/office/drawing/2014/main" id="{940C8AD5-D7E2-8C2F-4EDA-9F7E4A20AC8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98144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3CA25416-A74D-1A8C-A205-DA321471AE70}"/>
            </a:ext>
          </a:extLst>
        </p:cNvPr>
        <p:cNvGrpSpPr/>
        <p:nvPr/>
      </p:nvGrpSpPr>
      <p:grpSpPr>
        <a:xfrm>
          <a:off x="0" y="0"/>
          <a:ext cx="0" cy="0"/>
          <a:chOff x="0" y="0"/>
          <a:chExt cx="0" cy="0"/>
        </a:xfrm>
      </p:grpSpPr>
      <p:sp>
        <p:nvSpPr>
          <p:cNvPr id="210" name="Google Shape;210;g322bafb83d5_0_450:notes">
            <a:extLst>
              <a:ext uri="{FF2B5EF4-FFF2-40B4-BE49-F238E27FC236}">
                <a16:creationId xmlns:a16="http://schemas.microsoft.com/office/drawing/2014/main" id="{89CBC8FA-A0FA-8369-93CF-0A473A07C3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22bafb83d5_0_450:notes">
            <a:extLst>
              <a:ext uri="{FF2B5EF4-FFF2-40B4-BE49-F238E27FC236}">
                <a16:creationId xmlns:a16="http://schemas.microsoft.com/office/drawing/2014/main" id="{79EECECB-9593-74D6-00B4-49F584F5807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80307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4A2E45FB-6158-3F9C-2F57-6A01480E103F}"/>
            </a:ext>
          </a:extLst>
        </p:cNvPr>
        <p:cNvGrpSpPr/>
        <p:nvPr/>
      </p:nvGrpSpPr>
      <p:grpSpPr>
        <a:xfrm>
          <a:off x="0" y="0"/>
          <a:ext cx="0" cy="0"/>
          <a:chOff x="0" y="0"/>
          <a:chExt cx="0" cy="0"/>
        </a:xfrm>
      </p:grpSpPr>
      <p:sp>
        <p:nvSpPr>
          <p:cNvPr id="210" name="Google Shape;210;g322bafb83d5_0_450:notes">
            <a:extLst>
              <a:ext uri="{FF2B5EF4-FFF2-40B4-BE49-F238E27FC236}">
                <a16:creationId xmlns:a16="http://schemas.microsoft.com/office/drawing/2014/main" id="{82DB1DC4-1926-8E53-7AA6-08F64E8A29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22bafb83d5_0_450:notes">
            <a:extLst>
              <a:ext uri="{FF2B5EF4-FFF2-40B4-BE49-F238E27FC236}">
                <a16:creationId xmlns:a16="http://schemas.microsoft.com/office/drawing/2014/main" id="{4BE27200-95EE-A7BD-26E1-58719DC448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59460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977654C2-2A83-C31E-50F2-A7F98F3B9576}"/>
            </a:ext>
          </a:extLst>
        </p:cNvPr>
        <p:cNvGrpSpPr/>
        <p:nvPr/>
      </p:nvGrpSpPr>
      <p:grpSpPr>
        <a:xfrm>
          <a:off x="0" y="0"/>
          <a:ext cx="0" cy="0"/>
          <a:chOff x="0" y="0"/>
          <a:chExt cx="0" cy="0"/>
        </a:xfrm>
      </p:grpSpPr>
      <p:sp>
        <p:nvSpPr>
          <p:cNvPr id="210" name="Google Shape;210;g322bafb83d5_0_450:notes">
            <a:extLst>
              <a:ext uri="{FF2B5EF4-FFF2-40B4-BE49-F238E27FC236}">
                <a16:creationId xmlns:a16="http://schemas.microsoft.com/office/drawing/2014/main" id="{D0DF7F7A-7FEF-F43C-2C1D-AD1CB95CFD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22bafb83d5_0_450:notes">
            <a:extLst>
              <a:ext uri="{FF2B5EF4-FFF2-40B4-BE49-F238E27FC236}">
                <a16:creationId xmlns:a16="http://schemas.microsoft.com/office/drawing/2014/main" id="{786818CC-95CF-B223-2300-7294BDA908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05047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B7D4CA35-FAEB-1486-CB0A-5A8A09B48516}"/>
            </a:ext>
          </a:extLst>
        </p:cNvPr>
        <p:cNvGrpSpPr/>
        <p:nvPr/>
      </p:nvGrpSpPr>
      <p:grpSpPr>
        <a:xfrm>
          <a:off x="0" y="0"/>
          <a:ext cx="0" cy="0"/>
          <a:chOff x="0" y="0"/>
          <a:chExt cx="0" cy="0"/>
        </a:xfrm>
      </p:grpSpPr>
      <p:sp>
        <p:nvSpPr>
          <p:cNvPr id="210" name="Google Shape;210;g322bafb83d5_0_450:notes">
            <a:extLst>
              <a:ext uri="{FF2B5EF4-FFF2-40B4-BE49-F238E27FC236}">
                <a16:creationId xmlns:a16="http://schemas.microsoft.com/office/drawing/2014/main" id="{40202D9A-8D03-62F3-A8E5-76FE60D436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22bafb83d5_0_450:notes">
            <a:extLst>
              <a:ext uri="{FF2B5EF4-FFF2-40B4-BE49-F238E27FC236}">
                <a16:creationId xmlns:a16="http://schemas.microsoft.com/office/drawing/2014/main" id="{E9AB7BA9-D377-75B6-EAAF-C3164663C4C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02673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D5BE5C05-585E-0EEE-7647-1EC07200F187}"/>
            </a:ext>
          </a:extLst>
        </p:cNvPr>
        <p:cNvGrpSpPr/>
        <p:nvPr/>
      </p:nvGrpSpPr>
      <p:grpSpPr>
        <a:xfrm>
          <a:off x="0" y="0"/>
          <a:ext cx="0" cy="0"/>
          <a:chOff x="0" y="0"/>
          <a:chExt cx="0" cy="0"/>
        </a:xfrm>
      </p:grpSpPr>
      <p:sp>
        <p:nvSpPr>
          <p:cNvPr id="210" name="Google Shape;210;g322bafb83d5_0_450:notes">
            <a:extLst>
              <a:ext uri="{FF2B5EF4-FFF2-40B4-BE49-F238E27FC236}">
                <a16:creationId xmlns:a16="http://schemas.microsoft.com/office/drawing/2014/main" id="{2834D2A2-B944-3171-5576-B0088E4F330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22bafb83d5_0_450:notes">
            <a:extLst>
              <a:ext uri="{FF2B5EF4-FFF2-40B4-BE49-F238E27FC236}">
                <a16:creationId xmlns:a16="http://schemas.microsoft.com/office/drawing/2014/main" id="{6EB02BC1-C399-85A1-D417-1954F1ED97A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59392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3E12B8B6-6F14-D9E8-9F62-F46AE9C7E441}"/>
            </a:ext>
          </a:extLst>
        </p:cNvPr>
        <p:cNvGrpSpPr/>
        <p:nvPr/>
      </p:nvGrpSpPr>
      <p:grpSpPr>
        <a:xfrm>
          <a:off x="0" y="0"/>
          <a:ext cx="0" cy="0"/>
          <a:chOff x="0" y="0"/>
          <a:chExt cx="0" cy="0"/>
        </a:xfrm>
      </p:grpSpPr>
      <p:sp>
        <p:nvSpPr>
          <p:cNvPr id="210" name="Google Shape;210;g322bafb83d5_0_450:notes">
            <a:extLst>
              <a:ext uri="{FF2B5EF4-FFF2-40B4-BE49-F238E27FC236}">
                <a16:creationId xmlns:a16="http://schemas.microsoft.com/office/drawing/2014/main" id="{68BFD630-FBA5-3361-DED2-6C6CA19462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22bafb83d5_0_450:notes">
            <a:extLst>
              <a:ext uri="{FF2B5EF4-FFF2-40B4-BE49-F238E27FC236}">
                <a16:creationId xmlns:a16="http://schemas.microsoft.com/office/drawing/2014/main" id="{90D3CB67-0E1C-517C-0363-F085A574A5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0721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22bafb83d5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22bafb83d5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F3B3EAE5-C3B4-EBF4-660F-BA2EE9878866}"/>
            </a:ext>
          </a:extLst>
        </p:cNvPr>
        <p:cNvGrpSpPr/>
        <p:nvPr/>
      </p:nvGrpSpPr>
      <p:grpSpPr>
        <a:xfrm>
          <a:off x="0" y="0"/>
          <a:ext cx="0" cy="0"/>
          <a:chOff x="0" y="0"/>
          <a:chExt cx="0" cy="0"/>
        </a:xfrm>
      </p:grpSpPr>
      <p:sp>
        <p:nvSpPr>
          <p:cNvPr id="210" name="Google Shape;210;g322bafb83d5_0_450:notes">
            <a:extLst>
              <a:ext uri="{FF2B5EF4-FFF2-40B4-BE49-F238E27FC236}">
                <a16:creationId xmlns:a16="http://schemas.microsoft.com/office/drawing/2014/main" id="{F931B256-7B4D-9FAD-A364-156F4E36A99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22bafb83d5_0_450:notes">
            <a:extLst>
              <a:ext uri="{FF2B5EF4-FFF2-40B4-BE49-F238E27FC236}">
                <a16:creationId xmlns:a16="http://schemas.microsoft.com/office/drawing/2014/main" id="{940A6A5A-BCEB-81B8-C790-5AAC535AB4A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05798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9FC16D87-0B4D-7723-0FEF-A81D8C9E6D42}"/>
            </a:ext>
          </a:extLst>
        </p:cNvPr>
        <p:cNvGrpSpPr/>
        <p:nvPr/>
      </p:nvGrpSpPr>
      <p:grpSpPr>
        <a:xfrm>
          <a:off x="0" y="0"/>
          <a:ext cx="0" cy="0"/>
          <a:chOff x="0" y="0"/>
          <a:chExt cx="0" cy="0"/>
        </a:xfrm>
      </p:grpSpPr>
      <p:sp>
        <p:nvSpPr>
          <p:cNvPr id="210" name="Google Shape;210;g322bafb83d5_0_450:notes">
            <a:extLst>
              <a:ext uri="{FF2B5EF4-FFF2-40B4-BE49-F238E27FC236}">
                <a16:creationId xmlns:a16="http://schemas.microsoft.com/office/drawing/2014/main" id="{24BA08D8-F644-1687-ACC9-CE27AFF552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22bafb83d5_0_450:notes">
            <a:extLst>
              <a:ext uri="{FF2B5EF4-FFF2-40B4-BE49-F238E27FC236}">
                <a16:creationId xmlns:a16="http://schemas.microsoft.com/office/drawing/2014/main" id="{581BBE8D-177F-2A07-B2EF-21D6F10209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97038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3C086AC7-03B7-EFB1-D8EF-7FAC4E9DA989}"/>
            </a:ext>
          </a:extLst>
        </p:cNvPr>
        <p:cNvGrpSpPr/>
        <p:nvPr/>
      </p:nvGrpSpPr>
      <p:grpSpPr>
        <a:xfrm>
          <a:off x="0" y="0"/>
          <a:ext cx="0" cy="0"/>
          <a:chOff x="0" y="0"/>
          <a:chExt cx="0" cy="0"/>
        </a:xfrm>
      </p:grpSpPr>
      <p:sp>
        <p:nvSpPr>
          <p:cNvPr id="210" name="Google Shape;210;g322bafb83d5_0_450:notes">
            <a:extLst>
              <a:ext uri="{FF2B5EF4-FFF2-40B4-BE49-F238E27FC236}">
                <a16:creationId xmlns:a16="http://schemas.microsoft.com/office/drawing/2014/main" id="{5AD8BE70-BD40-6C06-CA22-55D2B4EEE61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22bafb83d5_0_450:notes">
            <a:extLst>
              <a:ext uri="{FF2B5EF4-FFF2-40B4-BE49-F238E27FC236}">
                <a16:creationId xmlns:a16="http://schemas.microsoft.com/office/drawing/2014/main" id="{257F7F4F-294A-7DD6-FF43-EADCD61D36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6869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E177FDCF-4D4D-6417-5B58-1126CA36091F}"/>
            </a:ext>
          </a:extLst>
        </p:cNvPr>
        <p:cNvGrpSpPr/>
        <p:nvPr/>
      </p:nvGrpSpPr>
      <p:grpSpPr>
        <a:xfrm>
          <a:off x="0" y="0"/>
          <a:ext cx="0" cy="0"/>
          <a:chOff x="0" y="0"/>
          <a:chExt cx="0" cy="0"/>
        </a:xfrm>
      </p:grpSpPr>
      <p:sp>
        <p:nvSpPr>
          <p:cNvPr id="210" name="Google Shape;210;g322bafb83d5_0_450:notes">
            <a:extLst>
              <a:ext uri="{FF2B5EF4-FFF2-40B4-BE49-F238E27FC236}">
                <a16:creationId xmlns:a16="http://schemas.microsoft.com/office/drawing/2014/main" id="{66339018-0EC9-C899-851C-B836103F2A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22bafb83d5_0_450:notes">
            <a:extLst>
              <a:ext uri="{FF2B5EF4-FFF2-40B4-BE49-F238E27FC236}">
                <a16:creationId xmlns:a16="http://schemas.microsoft.com/office/drawing/2014/main" id="{7F1F3451-F76C-1D97-E3A7-A0C741F862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97729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2030BB84-A0AE-0E02-1BBA-6E88F597A38C}"/>
            </a:ext>
          </a:extLst>
        </p:cNvPr>
        <p:cNvGrpSpPr/>
        <p:nvPr/>
      </p:nvGrpSpPr>
      <p:grpSpPr>
        <a:xfrm>
          <a:off x="0" y="0"/>
          <a:ext cx="0" cy="0"/>
          <a:chOff x="0" y="0"/>
          <a:chExt cx="0" cy="0"/>
        </a:xfrm>
      </p:grpSpPr>
      <p:sp>
        <p:nvSpPr>
          <p:cNvPr id="210" name="Google Shape;210;g322bafb83d5_0_450:notes">
            <a:extLst>
              <a:ext uri="{FF2B5EF4-FFF2-40B4-BE49-F238E27FC236}">
                <a16:creationId xmlns:a16="http://schemas.microsoft.com/office/drawing/2014/main" id="{C8E22E8C-940C-3AFA-A23C-B52D3F7695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22bafb83d5_0_450:notes">
            <a:extLst>
              <a:ext uri="{FF2B5EF4-FFF2-40B4-BE49-F238E27FC236}">
                <a16:creationId xmlns:a16="http://schemas.microsoft.com/office/drawing/2014/main" id="{EECBDF93-9D16-F3F5-F82C-255D176EC1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87954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ED09C875-A47B-4294-F800-F5C1F6D17F04}"/>
            </a:ext>
          </a:extLst>
        </p:cNvPr>
        <p:cNvGrpSpPr/>
        <p:nvPr/>
      </p:nvGrpSpPr>
      <p:grpSpPr>
        <a:xfrm>
          <a:off x="0" y="0"/>
          <a:ext cx="0" cy="0"/>
          <a:chOff x="0" y="0"/>
          <a:chExt cx="0" cy="0"/>
        </a:xfrm>
      </p:grpSpPr>
      <p:sp>
        <p:nvSpPr>
          <p:cNvPr id="210" name="Google Shape;210;g322bafb83d5_0_450:notes">
            <a:extLst>
              <a:ext uri="{FF2B5EF4-FFF2-40B4-BE49-F238E27FC236}">
                <a16:creationId xmlns:a16="http://schemas.microsoft.com/office/drawing/2014/main" id="{C24AD1FB-D658-9ADD-FDD9-3F324B59C2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22bafb83d5_0_450:notes">
            <a:extLst>
              <a:ext uri="{FF2B5EF4-FFF2-40B4-BE49-F238E27FC236}">
                <a16:creationId xmlns:a16="http://schemas.microsoft.com/office/drawing/2014/main" id="{7EE944D9-64F9-5B3D-46E7-F61A6A716C0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8350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A9A26A03-9BA3-3376-5967-C7414414E34D}"/>
            </a:ext>
          </a:extLst>
        </p:cNvPr>
        <p:cNvGrpSpPr/>
        <p:nvPr/>
      </p:nvGrpSpPr>
      <p:grpSpPr>
        <a:xfrm>
          <a:off x="0" y="0"/>
          <a:ext cx="0" cy="0"/>
          <a:chOff x="0" y="0"/>
          <a:chExt cx="0" cy="0"/>
        </a:xfrm>
      </p:grpSpPr>
      <p:sp>
        <p:nvSpPr>
          <p:cNvPr id="210" name="Google Shape;210;g322bafb83d5_0_450:notes">
            <a:extLst>
              <a:ext uri="{FF2B5EF4-FFF2-40B4-BE49-F238E27FC236}">
                <a16:creationId xmlns:a16="http://schemas.microsoft.com/office/drawing/2014/main" id="{63C9F364-5426-3595-567C-A0424D04A5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22bafb83d5_0_450:notes">
            <a:extLst>
              <a:ext uri="{FF2B5EF4-FFF2-40B4-BE49-F238E27FC236}">
                <a16:creationId xmlns:a16="http://schemas.microsoft.com/office/drawing/2014/main" id="{38C8D789-AF75-50C7-7648-7BFA48BC632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34622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C1B7B403-0D03-EFCA-B567-17FD229BFCBD}"/>
            </a:ext>
          </a:extLst>
        </p:cNvPr>
        <p:cNvGrpSpPr/>
        <p:nvPr/>
      </p:nvGrpSpPr>
      <p:grpSpPr>
        <a:xfrm>
          <a:off x="0" y="0"/>
          <a:ext cx="0" cy="0"/>
          <a:chOff x="0" y="0"/>
          <a:chExt cx="0" cy="0"/>
        </a:xfrm>
      </p:grpSpPr>
      <p:sp>
        <p:nvSpPr>
          <p:cNvPr id="210" name="Google Shape;210;g322bafb83d5_0_450:notes">
            <a:extLst>
              <a:ext uri="{FF2B5EF4-FFF2-40B4-BE49-F238E27FC236}">
                <a16:creationId xmlns:a16="http://schemas.microsoft.com/office/drawing/2014/main" id="{D5CB4678-7C2F-BC3F-B2DA-023FAC9ABA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22bafb83d5_0_450:notes">
            <a:extLst>
              <a:ext uri="{FF2B5EF4-FFF2-40B4-BE49-F238E27FC236}">
                <a16:creationId xmlns:a16="http://schemas.microsoft.com/office/drawing/2014/main" id="{75F65F23-BBC3-0448-ECDE-3B4AEC9705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94573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C86A281A-494A-4899-6BF1-29B83DF8FF7E}"/>
            </a:ext>
          </a:extLst>
        </p:cNvPr>
        <p:cNvGrpSpPr/>
        <p:nvPr/>
      </p:nvGrpSpPr>
      <p:grpSpPr>
        <a:xfrm>
          <a:off x="0" y="0"/>
          <a:ext cx="0" cy="0"/>
          <a:chOff x="0" y="0"/>
          <a:chExt cx="0" cy="0"/>
        </a:xfrm>
      </p:grpSpPr>
      <p:sp>
        <p:nvSpPr>
          <p:cNvPr id="210" name="Google Shape;210;g322bafb83d5_0_450:notes">
            <a:extLst>
              <a:ext uri="{FF2B5EF4-FFF2-40B4-BE49-F238E27FC236}">
                <a16:creationId xmlns:a16="http://schemas.microsoft.com/office/drawing/2014/main" id="{D2C9762F-8B03-A201-7377-4F4FA955A3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22bafb83d5_0_450:notes">
            <a:extLst>
              <a:ext uri="{FF2B5EF4-FFF2-40B4-BE49-F238E27FC236}">
                <a16:creationId xmlns:a16="http://schemas.microsoft.com/office/drawing/2014/main" id="{887015D5-8F82-381E-D10C-4194AF3B3A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62188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0A3132D2-8DFC-9640-EDB8-B73917D4DF27}"/>
            </a:ext>
          </a:extLst>
        </p:cNvPr>
        <p:cNvGrpSpPr/>
        <p:nvPr/>
      </p:nvGrpSpPr>
      <p:grpSpPr>
        <a:xfrm>
          <a:off x="0" y="0"/>
          <a:ext cx="0" cy="0"/>
          <a:chOff x="0" y="0"/>
          <a:chExt cx="0" cy="0"/>
        </a:xfrm>
      </p:grpSpPr>
      <p:sp>
        <p:nvSpPr>
          <p:cNvPr id="210" name="Google Shape;210;g322bafb83d5_0_450:notes">
            <a:extLst>
              <a:ext uri="{FF2B5EF4-FFF2-40B4-BE49-F238E27FC236}">
                <a16:creationId xmlns:a16="http://schemas.microsoft.com/office/drawing/2014/main" id="{2D1B636F-4DE3-4A4F-4FA4-4D9C449125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22bafb83d5_0_450:notes">
            <a:extLst>
              <a:ext uri="{FF2B5EF4-FFF2-40B4-BE49-F238E27FC236}">
                <a16:creationId xmlns:a16="http://schemas.microsoft.com/office/drawing/2014/main" id="{8FB57DF6-1B0F-398A-A491-CF72B6D1A4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0864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D79F3844-D48E-8075-C818-C9523B513827}"/>
            </a:ext>
          </a:extLst>
        </p:cNvPr>
        <p:cNvGrpSpPr/>
        <p:nvPr/>
      </p:nvGrpSpPr>
      <p:grpSpPr>
        <a:xfrm>
          <a:off x="0" y="0"/>
          <a:ext cx="0" cy="0"/>
          <a:chOff x="0" y="0"/>
          <a:chExt cx="0" cy="0"/>
        </a:xfrm>
      </p:grpSpPr>
      <p:sp>
        <p:nvSpPr>
          <p:cNvPr id="142" name="Google Shape;142;g322bafb83d5_0_349:notes">
            <a:extLst>
              <a:ext uri="{FF2B5EF4-FFF2-40B4-BE49-F238E27FC236}">
                <a16:creationId xmlns:a16="http://schemas.microsoft.com/office/drawing/2014/main" id="{28029BD9-A5C3-407A-946D-930FE05B01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22bafb83d5_0_349:notes">
            <a:extLst>
              <a:ext uri="{FF2B5EF4-FFF2-40B4-BE49-F238E27FC236}">
                <a16:creationId xmlns:a16="http://schemas.microsoft.com/office/drawing/2014/main" id="{BD9FDC0D-DF4C-9067-A0E8-7FE674F586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96110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E2694185-0F84-3F4D-A83C-A890FBA7490C}"/>
            </a:ext>
          </a:extLst>
        </p:cNvPr>
        <p:cNvGrpSpPr/>
        <p:nvPr/>
      </p:nvGrpSpPr>
      <p:grpSpPr>
        <a:xfrm>
          <a:off x="0" y="0"/>
          <a:ext cx="0" cy="0"/>
          <a:chOff x="0" y="0"/>
          <a:chExt cx="0" cy="0"/>
        </a:xfrm>
      </p:grpSpPr>
      <p:sp>
        <p:nvSpPr>
          <p:cNvPr id="210" name="Google Shape;210;g322bafb83d5_0_450:notes">
            <a:extLst>
              <a:ext uri="{FF2B5EF4-FFF2-40B4-BE49-F238E27FC236}">
                <a16:creationId xmlns:a16="http://schemas.microsoft.com/office/drawing/2014/main" id="{E52A6857-876F-2F29-8341-C19D64FA63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22bafb83d5_0_450:notes">
            <a:extLst>
              <a:ext uri="{FF2B5EF4-FFF2-40B4-BE49-F238E27FC236}">
                <a16:creationId xmlns:a16="http://schemas.microsoft.com/office/drawing/2014/main" id="{8D71353F-7301-BF59-20FB-25F1E67CF9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94000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0B7FAD63-398A-3301-744C-D99773E9D7C7}"/>
            </a:ext>
          </a:extLst>
        </p:cNvPr>
        <p:cNvGrpSpPr/>
        <p:nvPr/>
      </p:nvGrpSpPr>
      <p:grpSpPr>
        <a:xfrm>
          <a:off x="0" y="0"/>
          <a:ext cx="0" cy="0"/>
          <a:chOff x="0" y="0"/>
          <a:chExt cx="0" cy="0"/>
        </a:xfrm>
      </p:grpSpPr>
      <p:sp>
        <p:nvSpPr>
          <p:cNvPr id="210" name="Google Shape;210;g322bafb83d5_0_450:notes">
            <a:extLst>
              <a:ext uri="{FF2B5EF4-FFF2-40B4-BE49-F238E27FC236}">
                <a16:creationId xmlns:a16="http://schemas.microsoft.com/office/drawing/2014/main" id="{A6514D81-66F7-9D29-90BA-996C91DE41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22bafb83d5_0_450:notes">
            <a:extLst>
              <a:ext uri="{FF2B5EF4-FFF2-40B4-BE49-F238E27FC236}">
                <a16:creationId xmlns:a16="http://schemas.microsoft.com/office/drawing/2014/main" id="{BD4DC40F-560F-59E4-04F5-21603F8FFE3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80900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EB0AA933-69A7-B1E6-3BB3-609E6BB5DD49}"/>
            </a:ext>
          </a:extLst>
        </p:cNvPr>
        <p:cNvGrpSpPr/>
        <p:nvPr/>
      </p:nvGrpSpPr>
      <p:grpSpPr>
        <a:xfrm>
          <a:off x="0" y="0"/>
          <a:ext cx="0" cy="0"/>
          <a:chOff x="0" y="0"/>
          <a:chExt cx="0" cy="0"/>
        </a:xfrm>
      </p:grpSpPr>
      <p:sp>
        <p:nvSpPr>
          <p:cNvPr id="210" name="Google Shape;210;g322bafb83d5_0_450:notes">
            <a:extLst>
              <a:ext uri="{FF2B5EF4-FFF2-40B4-BE49-F238E27FC236}">
                <a16:creationId xmlns:a16="http://schemas.microsoft.com/office/drawing/2014/main" id="{5FCE35A7-7650-4E81-097A-5F0E60935D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22bafb83d5_0_450:notes">
            <a:extLst>
              <a:ext uri="{FF2B5EF4-FFF2-40B4-BE49-F238E27FC236}">
                <a16:creationId xmlns:a16="http://schemas.microsoft.com/office/drawing/2014/main" id="{02279731-7D8B-0841-1F80-88036737A9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16501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B97093A0-40A9-53BC-17EE-E0B202FE6119}"/>
            </a:ext>
          </a:extLst>
        </p:cNvPr>
        <p:cNvGrpSpPr/>
        <p:nvPr/>
      </p:nvGrpSpPr>
      <p:grpSpPr>
        <a:xfrm>
          <a:off x="0" y="0"/>
          <a:ext cx="0" cy="0"/>
          <a:chOff x="0" y="0"/>
          <a:chExt cx="0" cy="0"/>
        </a:xfrm>
      </p:grpSpPr>
      <p:sp>
        <p:nvSpPr>
          <p:cNvPr id="210" name="Google Shape;210;g322bafb83d5_0_450:notes">
            <a:extLst>
              <a:ext uri="{FF2B5EF4-FFF2-40B4-BE49-F238E27FC236}">
                <a16:creationId xmlns:a16="http://schemas.microsoft.com/office/drawing/2014/main" id="{9C79D237-453B-42D0-157A-5BE1D20C55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22bafb83d5_0_450:notes">
            <a:extLst>
              <a:ext uri="{FF2B5EF4-FFF2-40B4-BE49-F238E27FC236}">
                <a16:creationId xmlns:a16="http://schemas.microsoft.com/office/drawing/2014/main" id="{1BEC8FCB-E911-D02E-A4A5-C2531DCE78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11752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19023AA8-61E7-FDA4-E666-D4867255E6A1}"/>
            </a:ext>
          </a:extLst>
        </p:cNvPr>
        <p:cNvGrpSpPr/>
        <p:nvPr/>
      </p:nvGrpSpPr>
      <p:grpSpPr>
        <a:xfrm>
          <a:off x="0" y="0"/>
          <a:ext cx="0" cy="0"/>
          <a:chOff x="0" y="0"/>
          <a:chExt cx="0" cy="0"/>
        </a:xfrm>
      </p:grpSpPr>
      <p:sp>
        <p:nvSpPr>
          <p:cNvPr id="210" name="Google Shape;210;g322bafb83d5_0_450:notes">
            <a:extLst>
              <a:ext uri="{FF2B5EF4-FFF2-40B4-BE49-F238E27FC236}">
                <a16:creationId xmlns:a16="http://schemas.microsoft.com/office/drawing/2014/main" id="{4BF8634A-623B-BC82-82A3-84848F14E9D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22bafb83d5_0_450:notes">
            <a:extLst>
              <a:ext uri="{FF2B5EF4-FFF2-40B4-BE49-F238E27FC236}">
                <a16:creationId xmlns:a16="http://schemas.microsoft.com/office/drawing/2014/main" id="{2E261112-E06E-16E3-B7B1-F8A71503658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56052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11E3FCBD-ADBF-84BD-D959-816AE42154F2}"/>
            </a:ext>
          </a:extLst>
        </p:cNvPr>
        <p:cNvGrpSpPr/>
        <p:nvPr/>
      </p:nvGrpSpPr>
      <p:grpSpPr>
        <a:xfrm>
          <a:off x="0" y="0"/>
          <a:ext cx="0" cy="0"/>
          <a:chOff x="0" y="0"/>
          <a:chExt cx="0" cy="0"/>
        </a:xfrm>
      </p:grpSpPr>
      <p:sp>
        <p:nvSpPr>
          <p:cNvPr id="210" name="Google Shape;210;g322bafb83d5_0_450:notes">
            <a:extLst>
              <a:ext uri="{FF2B5EF4-FFF2-40B4-BE49-F238E27FC236}">
                <a16:creationId xmlns:a16="http://schemas.microsoft.com/office/drawing/2014/main" id="{5A294655-E66D-A377-FC9E-A385933D28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22bafb83d5_0_450:notes">
            <a:extLst>
              <a:ext uri="{FF2B5EF4-FFF2-40B4-BE49-F238E27FC236}">
                <a16:creationId xmlns:a16="http://schemas.microsoft.com/office/drawing/2014/main" id="{87A41C00-DE06-BA23-8A4C-363CDD9EFF5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82519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25E1ADA8-3DDC-89E0-74CE-32E0019EBC60}"/>
            </a:ext>
          </a:extLst>
        </p:cNvPr>
        <p:cNvGrpSpPr/>
        <p:nvPr/>
      </p:nvGrpSpPr>
      <p:grpSpPr>
        <a:xfrm>
          <a:off x="0" y="0"/>
          <a:ext cx="0" cy="0"/>
          <a:chOff x="0" y="0"/>
          <a:chExt cx="0" cy="0"/>
        </a:xfrm>
      </p:grpSpPr>
      <p:sp>
        <p:nvSpPr>
          <p:cNvPr id="210" name="Google Shape;210;g322bafb83d5_0_450:notes">
            <a:extLst>
              <a:ext uri="{FF2B5EF4-FFF2-40B4-BE49-F238E27FC236}">
                <a16:creationId xmlns:a16="http://schemas.microsoft.com/office/drawing/2014/main" id="{57D22BF0-D9D2-04F1-A961-CF4E69780D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22bafb83d5_0_450:notes">
            <a:extLst>
              <a:ext uri="{FF2B5EF4-FFF2-40B4-BE49-F238E27FC236}">
                <a16:creationId xmlns:a16="http://schemas.microsoft.com/office/drawing/2014/main" id="{9913E3EA-3E6B-BBAF-DA55-1CA06EEDF66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85841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29969AC9-5C87-CDAF-408A-E674154E38AB}"/>
            </a:ext>
          </a:extLst>
        </p:cNvPr>
        <p:cNvGrpSpPr/>
        <p:nvPr/>
      </p:nvGrpSpPr>
      <p:grpSpPr>
        <a:xfrm>
          <a:off x="0" y="0"/>
          <a:ext cx="0" cy="0"/>
          <a:chOff x="0" y="0"/>
          <a:chExt cx="0" cy="0"/>
        </a:xfrm>
      </p:grpSpPr>
      <p:sp>
        <p:nvSpPr>
          <p:cNvPr id="210" name="Google Shape;210;g322bafb83d5_0_450:notes">
            <a:extLst>
              <a:ext uri="{FF2B5EF4-FFF2-40B4-BE49-F238E27FC236}">
                <a16:creationId xmlns:a16="http://schemas.microsoft.com/office/drawing/2014/main" id="{A9685A79-C402-F4A5-1901-EB8AA8CBE5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22bafb83d5_0_450:notes">
            <a:extLst>
              <a:ext uri="{FF2B5EF4-FFF2-40B4-BE49-F238E27FC236}">
                <a16:creationId xmlns:a16="http://schemas.microsoft.com/office/drawing/2014/main" id="{A4FACFF8-11F8-5C0C-4768-13B050F1EEC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07407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AD85D52B-F427-4113-B2FB-0CDA1C730A23}"/>
            </a:ext>
          </a:extLst>
        </p:cNvPr>
        <p:cNvGrpSpPr/>
        <p:nvPr/>
      </p:nvGrpSpPr>
      <p:grpSpPr>
        <a:xfrm>
          <a:off x="0" y="0"/>
          <a:ext cx="0" cy="0"/>
          <a:chOff x="0" y="0"/>
          <a:chExt cx="0" cy="0"/>
        </a:xfrm>
      </p:grpSpPr>
      <p:sp>
        <p:nvSpPr>
          <p:cNvPr id="210" name="Google Shape;210;g322bafb83d5_0_450:notes">
            <a:extLst>
              <a:ext uri="{FF2B5EF4-FFF2-40B4-BE49-F238E27FC236}">
                <a16:creationId xmlns:a16="http://schemas.microsoft.com/office/drawing/2014/main" id="{1E1A2EF0-38B2-D1EB-6FD1-DA51C1D734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22bafb83d5_0_450:notes">
            <a:extLst>
              <a:ext uri="{FF2B5EF4-FFF2-40B4-BE49-F238E27FC236}">
                <a16:creationId xmlns:a16="http://schemas.microsoft.com/office/drawing/2014/main" id="{0731F98E-6647-CFE4-CA63-91272B31FEE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93021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04171D03-A970-5AFF-5502-26794D21E4D7}"/>
            </a:ext>
          </a:extLst>
        </p:cNvPr>
        <p:cNvGrpSpPr/>
        <p:nvPr/>
      </p:nvGrpSpPr>
      <p:grpSpPr>
        <a:xfrm>
          <a:off x="0" y="0"/>
          <a:ext cx="0" cy="0"/>
          <a:chOff x="0" y="0"/>
          <a:chExt cx="0" cy="0"/>
        </a:xfrm>
      </p:grpSpPr>
      <p:sp>
        <p:nvSpPr>
          <p:cNvPr id="210" name="Google Shape;210;g322bafb83d5_0_450:notes">
            <a:extLst>
              <a:ext uri="{FF2B5EF4-FFF2-40B4-BE49-F238E27FC236}">
                <a16:creationId xmlns:a16="http://schemas.microsoft.com/office/drawing/2014/main" id="{4992C936-77DB-1FA5-AFF8-5B852040DEC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22bafb83d5_0_450:notes">
            <a:extLst>
              <a:ext uri="{FF2B5EF4-FFF2-40B4-BE49-F238E27FC236}">
                <a16:creationId xmlns:a16="http://schemas.microsoft.com/office/drawing/2014/main" id="{CE3053A9-2133-CAD7-B1D5-5EE78CCA1C6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5781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AA219723-ECC1-BD0D-C239-13DCEBB87734}"/>
            </a:ext>
          </a:extLst>
        </p:cNvPr>
        <p:cNvGrpSpPr/>
        <p:nvPr/>
      </p:nvGrpSpPr>
      <p:grpSpPr>
        <a:xfrm>
          <a:off x="0" y="0"/>
          <a:ext cx="0" cy="0"/>
          <a:chOff x="0" y="0"/>
          <a:chExt cx="0" cy="0"/>
        </a:xfrm>
      </p:grpSpPr>
      <p:sp>
        <p:nvSpPr>
          <p:cNvPr id="154" name="Google Shape;154;g322bafb83d5_0_364:notes">
            <a:extLst>
              <a:ext uri="{FF2B5EF4-FFF2-40B4-BE49-F238E27FC236}">
                <a16:creationId xmlns:a16="http://schemas.microsoft.com/office/drawing/2014/main" id="{64284D91-D926-4D90-B633-4F92030E922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22bafb83d5_0_364:notes">
            <a:extLst>
              <a:ext uri="{FF2B5EF4-FFF2-40B4-BE49-F238E27FC236}">
                <a16:creationId xmlns:a16="http://schemas.microsoft.com/office/drawing/2014/main" id="{E45F98F3-E6A7-1ABD-3F05-4E293069DD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53285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D2639CA1-2524-4312-95D4-FC9D46668ED7}"/>
            </a:ext>
          </a:extLst>
        </p:cNvPr>
        <p:cNvGrpSpPr/>
        <p:nvPr/>
      </p:nvGrpSpPr>
      <p:grpSpPr>
        <a:xfrm>
          <a:off x="0" y="0"/>
          <a:ext cx="0" cy="0"/>
          <a:chOff x="0" y="0"/>
          <a:chExt cx="0" cy="0"/>
        </a:xfrm>
      </p:grpSpPr>
      <p:sp>
        <p:nvSpPr>
          <p:cNvPr id="210" name="Google Shape;210;g322bafb83d5_0_450:notes">
            <a:extLst>
              <a:ext uri="{FF2B5EF4-FFF2-40B4-BE49-F238E27FC236}">
                <a16:creationId xmlns:a16="http://schemas.microsoft.com/office/drawing/2014/main" id="{3F0E0776-A83D-2E65-D4E3-F081FF131C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22bafb83d5_0_450:notes">
            <a:extLst>
              <a:ext uri="{FF2B5EF4-FFF2-40B4-BE49-F238E27FC236}">
                <a16:creationId xmlns:a16="http://schemas.microsoft.com/office/drawing/2014/main" id="{4F97E938-B201-19B3-D761-4AB4244099B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82428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952606E2-02E8-2ABC-1B66-A797305AD62E}"/>
            </a:ext>
          </a:extLst>
        </p:cNvPr>
        <p:cNvGrpSpPr/>
        <p:nvPr/>
      </p:nvGrpSpPr>
      <p:grpSpPr>
        <a:xfrm>
          <a:off x="0" y="0"/>
          <a:ext cx="0" cy="0"/>
          <a:chOff x="0" y="0"/>
          <a:chExt cx="0" cy="0"/>
        </a:xfrm>
      </p:grpSpPr>
      <p:sp>
        <p:nvSpPr>
          <p:cNvPr id="210" name="Google Shape;210;g322bafb83d5_0_450:notes">
            <a:extLst>
              <a:ext uri="{FF2B5EF4-FFF2-40B4-BE49-F238E27FC236}">
                <a16:creationId xmlns:a16="http://schemas.microsoft.com/office/drawing/2014/main" id="{2D2A294B-3531-EA93-290E-F3BDAD869F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22bafb83d5_0_450:notes">
            <a:extLst>
              <a:ext uri="{FF2B5EF4-FFF2-40B4-BE49-F238E27FC236}">
                <a16:creationId xmlns:a16="http://schemas.microsoft.com/office/drawing/2014/main" id="{71EDB33D-2D04-C7D8-1B7C-4ACAEBF3AF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8972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59EC1421-956F-D25C-0699-F168F4B04D75}"/>
            </a:ext>
          </a:extLst>
        </p:cNvPr>
        <p:cNvGrpSpPr/>
        <p:nvPr/>
      </p:nvGrpSpPr>
      <p:grpSpPr>
        <a:xfrm>
          <a:off x="0" y="0"/>
          <a:ext cx="0" cy="0"/>
          <a:chOff x="0" y="0"/>
          <a:chExt cx="0" cy="0"/>
        </a:xfrm>
      </p:grpSpPr>
      <p:sp>
        <p:nvSpPr>
          <p:cNvPr id="172" name="Google Shape;172;g322bafb83d5_0_392:notes">
            <a:extLst>
              <a:ext uri="{FF2B5EF4-FFF2-40B4-BE49-F238E27FC236}">
                <a16:creationId xmlns:a16="http://schemas.microsoft.com/office/drawing/2014/main" id="{25F16686-894D-9B15-56AC-3E665350E7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22bafb83d5_0_392:notes">
            <a:extLst>
              <a:ext uri="{FF2B5EF4-FFF2-40B4-BE49-F238E27FC236}">
                <a16:creationId xmlns:a16="http://schemas.microsoft.com/office/drawing/2014/main" id="{E9CA428B-B7FC-ACA2-3C68-EBB9F56F783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7780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8F78AF50-1255-FD6B-AE3F-BE900276ACFA}"/>
            </a:ext>
          </a:extLst>
        </p:cNvPr>
        <p:cNvGrpSpPr/>
        <p:nvPr/>
      </p:nvGrpSpPr>
      <p:grpSpPr>
        <a:xfrm>
          <a:off x="0" y="0"/>
          <a:ext cx="0" cy="0"/>
          <a:chOff x="0" y="0"/>
          <a:chExt cx="0" cy="0"/>
        </a:xfrm>
      </p:grpSpPr>
      <p:sp>
        <p:nvSpPr>
          <p:cNvPr id="172" name="Google Shape;172;g322bafb83d5_0_392:notes">
            <a:extLst>
              <a:ext uri="{FF2B5EF4-FFF2-40B4-BE49-F238E27FC236}">
                <a16:creationId xmlns:a16="http://schemas.microsoft.com/office/drawing/2014/main" id="{2E19710A-06A0-27C0-F209-B62D87CCDE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22bafb83d5_0_392:notes">
            <a:extLst>
              <a:ext uri="{FF2B5EF4-FFF2-40B4-BE49-F238E27FC236}">
                <a16:creationId xmlns:a16="http://schemas.microsoft.com/office/drawing/2014/main" id="{BAC54D2E-BC98-5868-012A-3BF6BA4B80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6465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962E1BF6-16C9-F738-B305-C18088058641}"/>
            </a:ext>
          </a:extLst>
        </p:cNvPr>
        <p:cNvGrpSpPr/>
        <p:nvPr/>
      </p:nvGrpSpPr>
      <p:grpSpPr>
        <a:xfrm>
          <a:off x="0" y="0"/>
          <a:ext cx="0" cy="0"/>
          <a:chOff x="0" y="0"/>
          <a:chExt cx="0" cy="0"/>
        </a:xfrm>
      </p:grpSpPr>
      <p:sp>
        <p:nvSpPr>
          <p:cNvPr id="172" name="Google Shape;172;g322bafb83d5_0_392:notes">
            <a:extLst>
              <a:ext uri="{FF2B5EF4-FFF2-40B4-BE49-F238E27FC236}">
                <a16:creationId xmlns:a16="http://schemas.microsoft.com/office/drawing/2014/main" id="{1FF21466-3751-199F-3E36-EF49940BCBF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22bafb83d5_0_392:notes">
            <a:extLst>
              <a:ext uri="{FF2B5EF4-FFF2-40B4-BE49-F238E27FC236}">
                <a16:creationId xmlns:a16="http://schemas.microsoft.com/office/drawing/2014/main" id="{9535ADA7-FA2A-70EB-FE9C-BC0094EB8E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97871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086DC18C-16CC-10EA-B4DC-FCD32D070E68}"/>
            </a:ext>
          </a:extLst>
        </p:cNvPr>
        <p:cNvGrpSpPr/>
        <p:nvPr/>
      </p:nvGrpSpPr>
      <p:grpSpPr>
        <a:xfrm>
          <a:off x="0" y="0"/>
          <a:ext cx="0" cy="0"/>
          <a:chOff x="0" y="0"/>
          <a:chExt cx="0" cy="0"/>
        </a:xfrm>
      </p:grpSpPr>
      <p:sp>
        <p:nvSpPr>
          <p:cNvPr id="172" name="Google Shape;172;g322bafb83d5_0_392:notes">
            <a:extLst>
              <a:ext uri="{FF2B5EF4-FFF2-40B4-BE49-F238E27FC236}">
                <a16:creationId xmlns:a16="http://schemas.microsoft.com/office/drawing/2014/main" id="{47D732B1-8367-C0F4-CEB3-2971698ADB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22bafb83d5_0_392:notes">
            <a:extLst>
              <a:ext uri="{FF2B5EF4-FFF2-40B4-BE49-F238E27FC236}">
                <a16:creationId xmlns:a16="http://schemas.microsoft.com/office/drawing/2014/main" id="{4AF0CED2-2F01-4994-F9AF-73CEE429AD9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8215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54"/>
        <p:cNvGrpSpPr/>
        <p:nvPr/>
      </p:nvGrpSpPr>
      <p:grpSpPr>
        <a:xfrm>
          <a:off x="0" y="0"/>
          <a:ext cx="0" cy="0"/>
          <a:chOff x="0" y="0"/>
          <a:chExt cx="0" cy="0"/>
        </a:xfrm>
      </p:grpSpPr>
      <p:sp>
        <p:nvSpPr>
          <p:cNvPr id="55" name="Google Shape;55;p14"/>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6" name="Google Shape;56;p14"/>
          <p:cNvGrpSpPr/>
          <p:nvPr/>
        </p:nvGrpSpPr>
        <p:grpSpPr>
          <a:xfrm>
            <a:off x="830394" y="1191277"/>
            <a:ext cx="745763" cy="45826"/>
            <a:chOff x="4580561" y="2589004"/>
            <a:chExt cx="1064464" cy="25200"/>
          </a:xfrm>
        </p:grpSpPr>
        <p:sp>
          <p:nvSpPr>
            <p:cNvPr id="57" name="Google Shape;57;p1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1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9" name="Google Shape;59;p14"/>
          <p:cNvSpPr txBox="1">
            <a:spLocks noGrp="1"/>
          </p:cNvSpPr>
          <p:nvPr>
            <p:ph type="ctrTitle"/>
          </p:nvPr>
        </p:nvSpPr>
        <p:spPr>
          <a:xfrm>
            <a:off x="729450" y="1322450"/>
            <a:ext cx="7688100" cy="1664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a:endParaRPr/>
          </a:p>
        </p:txBody>
      </p:sp>
      <p:sp>
        <p:nvSpPr>
          <p:cNvPr id="60" name="Google Shape;60;p14"/>
          <p:cNvSpPr txBox="1">
            <a:spLocks noGrp="1"/>
          </p:cNvSpPr>
          <p:nvPr>
            <p:ph type="subTitle" idx="1"/>
          </p:nvPr>
        </p:nvSpPr>
        <p:spPr>
          <a:xfrm>
            <a:off x="729627" y="3172900"/>
            <a:ext cx="7688100" cy="541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61" name="Google Shape;61;p14"/>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7"/>
        <p:cNvGrpSpPr/>
        <p:nvPr/>
      </p:nvGrpSpPr>
      <p:grpSpPr>
        <a:xfrm>
          <a:off x="0" y="0"/>
          <a:ext cx="0" cy="0"/>
          <a:chOff x="0" y="0"/>
          <a:chExt cx="0" cy="0"/>
        </a:xfrm>
      </p:grpSpPr>
      <p:sp>
        <p:nvSpPr>
          <p:cNvPr id="118" name="Google Shape;118;p23"/>
          <p:cNvSpPr txBox="1">
            <a:spLocks noGrp="1"/>
          </p:cNvSpPr>
          <p:nvPr>
            <p:ph type="body" idx="1"/>
          </p:nvPr>
        </p:nvSpPr>
        <p:spPr>
          <a:xfrm>
            <a:off x="724950" y="4372551"/>
            <a:ext cx="7697400" cy="4605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300"/>
              <a:buNone/>
              <a:defRPr/>
            </a:lvl1pPr>
          </a:lstStyle>
          <a:p>
            <a:endParaRPr/>
          </a:p>
        </p:txBody>
      </p:sp>
      <p:sp>
        <p:nvSpPr>
          <p:cNvPr id="119" name="Google Shape;119;p2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20"/>
        <p:cNvGrpSpPr/>
        <p:nvPr/>
      </p:nvGrpSpPr>
      <p:grpSpPr>
        <a:xfrm>
          <a:off x="0" y="0"/>
          <a:ext cx="0" cy="0"/>
          <a:chOff x="0" y="0"/>
          <a:chExt cx="0" cy="0"/>
        </a:xfrm>
      </p:grpSpPr>
      <p:grpSp>
        <p:nvGrpSpPr>
          <p:cNvPr id="121" name="Google Shape;121;p24"/>
          <p:cNvGrpSpPr/>
          <p:nvPr/>
        </p:nvGrpSpPr>
        <p:grpSpPr>
          <a:xfrm>
            <a:off x="830394" y="4169151"/>
            <a:ext cx="745763" cy="45826"/>
            <a:chOff x="4580561" y="2589004"/>
            <a:chExt cx="1064464" cy="25200"/>
          </a:xfrm>
        </p:grpSpPr>
        <p:sp>
          <p:nvSpPr>
            <p:cNvPr id="122" name="Google Shape;122;p2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2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4" name="Google Shape;124;p24"/>
          <p:cNvSpPr txBox="1">
            <a:spLocks noGrp="1"/>
          </p:cNvSpPr>
          <p:nvPr>
            <p:ph type="title" hasCustomPrompt="1"/>
          </p:nvPr>
        </p:nvSpPr>
        <p:spPr>
          <a:xfrm>
            <a:off x="729450" y="733950"/>
            <a:ext cx="7688400" cy="1244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125" name="Google Shape;125;p24"/>
          <p:cNvSpPr txBox="1">
            <a:spLocks noGrp="1"/>
          </p:cNvSpPr>
          <p:nvPr>
            <p:ph type="body" idx="1"/>
          </p:nvPr>
        </p:nvSpPr>
        <p:spPr>
          <a:xfrm>
            <a:off x="729450" y="2272888"/>
            <a:ext cx="7688400" cy="15804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Clr>
                <a:schemeClr val="lt1"/>
              </a:buClr>
              <a:buSzPts val="1300"/>
              <a:buChar char="●"/>
              <a:defRPr>
                <a:solidFill>
                  <a:schemeClr val="lt1"/>
                </a:solidFill>
              </a:defRPr>
            </a:lvl1pPr>
            <a:lvl2pPr marL="914400" lvl="1" indent="-298450" algn="l">
              <a:lnSpc>
                <a:spcPct val="115000"/>
              </a:lnSpc>
              <a:spcBef>
                <a:spcPts val="0"/>
              </a:spcBef>
              <a:spcAft>
                <a:spcPts val="0"/>
              </a:spcAft>
              <a:buClr>
                <a:schemeClr val="lt1"/>
              </a:buClr>
              <a:buSzPts val="1100"/>
              <a:buChar char="○"/>
              <a:defRPr>
                <a:solidFill>
                  <a:schemeClr val="lt1"/>
                </a:solidFill>
              </a:defRPr>
            </a:lvl2pPr>
            <a:lvl3pPr marL="1371600" lvl="2" indent="-298450" algn="l">
              <a:lnSpc>
                <a:spcPct val="115000"/>
              </a:lnSpc>
              <a:spcBef>
                <a:spcPts val="0"/>
              </a:spcBef>
              <a:spcAft>
                <a:spcPts val="0"/>
              </a:spcAft>
              <a:buClr>
                <a:schemeClr val="lt1"/>
              </a:buClr>
              <a:buSzPts val="1100"/>
              <a:buChar char="■"/>
              <a:defRPr>
                <a:solidFill>
                  <a:schemeClr val="lt1"/>
                </a:solidFill>
              </a:defRPr>
            </a:lvl3pPr>
            <a:lvl4pPr marL="1828800" lvl="3" indent="-298450" algn="l">
              <a:lnSpc>
                <a:spcPct val="115000"/>
              </a:lnSpc>
              <a:spcBef>
                <a:spcPts val="0"/>
              </a:spcBef>
              <a:spcAft>
                <a:spcPts val="0"/>
              </a:spcAft>
              <a:buClr>
                <a:schemeClr val="lt1"/>
              </a:buClr>
              <a:buSzPts val="1100"/>
              <a:buChar char="●"/>
              <a:defRPr>
                <a:solidFill>
                  <a:schemeClr val="lt1"/>
                </a:solidFill>
              </a:defRPr>
            </a:lvl4pPr>
            <a:lvl5pPr marL="2286000" lvl="4" indent="-298450" algn="l">
              <a:lnSpc>
                <a:spcPct val="115000"/>
              </a:lnSpc>
              <a:spcBef>
                <a:spcPts val="0"/>
              </a:spcBef>
              <a:spcAft>
                <a:spcPts val="0"/>
              </a:spcAft>
              <a:buClr>
                <a:schemeClr val="lt1"/>
              </a:buClr>
              <a:buSzPts val="1100"/>
              <a:buChar char="○"/>
              <a:defRPr>
                <a:solidFill>
                  <a:schemeClr val="lt1"/>
                </a:solidFill>
              </a:defRPr>
            </a:lvl5pPr>
            <a:lvl6pPr marL="2743200" lvl="5" indent="-298450" algn="l">
              <a:lnSpc>
                <a:spcPct val="115000"/>
              </a:lnSpc>
              <a:spcBef>
                <a:spcPts val="0"/>
              </a:spcBef>
              <a:spcAft>
                <a:spcPts val="0"/>
              </a:spcAft>
              <a:buClr>
                <a:schemeClr val="lt1"/>
              </a:buClr>
              <a:buSzPts val="1100"/>
              <a:buChar char="■"/>
              <a:defRPr>
                <a:solidFill>
                  <a:schemeClr val="lt1"/>
                </a:solidFill>
              </a:defRPr>
            </a:lvl6pPr>
            <a:lvl7pPr marL="3200400" lvl="6" indent="-298450" algn="l">
              <a:lnSpc>
                <a:spcPct val="115000"/>
              </a:lnSpc>
              <a:spcBef>
                <a:spcPts val="0"/>
              </a:spcBef>
              <a:spcAft>
                <a:spcPts val="0"/>
              </a:spcAft>
              <a:buClr>
                <a:schemeClr val="lt1"/>
              </a:buClr>
              <a:buSzPts val="1100"/>
              <a:buChar char="●"/>
              <a:defRPr>
                <a:solidFill>
                  <a:schemeClr val="lt1"/>
                </a:solidFill>
              </a:defRPr>
            </a:lvl7pPr>
            <a:lvl8pPr marL="3657600" lvl="7" indent="-298450" algn="l">
              <a:lnSpc>
                <a:spcPct val="115000"/>
              </a:lnSpc>
              <a:spcBef>
                <a:spcPts val="0"/>
              </a:spcBef>
              <a:spcAft>
                <a:spcPts val="0"/>
              </a:spcAft>
              <a:buClr>
                <a:schemeClr val="lt1"/>
              </a:buClr>
              <a:buSzPts val="1100"/>
              <a:buChar char="○"/>
              <a:defRPr>
                <a:solidFill>
                  <a:schemeClr val="lt1"/>
                </a:solidFill>
              </a:defRPr>
            </a:lvl8pPr>
            <a:lvl9pPr marL="4114800" lvl="8" indent="-298450" algn="l">
              <a:lnSpc>
                <a:spcPct val="115000"/>
              </a:lnSpc>
              <a:spcBef>
                <a:spcPts val="0"/>
              </a:spcBef>
              <a:spcAft>
                <a:spcPts val="0"/>
              </a:spcAft>
              <a:buClr>
                <a:schemeClr val="lt1"/>
              </a:buClr>
              <a:buSzPts val="1100"/>
              <a:buChar char="■"/>
              <a:defRPr>
                <a:solidFill>
                  <a:schemeClr val="lt1"/>
                </a:solidFill>
              </a:defRPr>
            </a:lvl9pPr>
          </a:lstStyle>
          <a:p>
            <a:endParaRPr/>
          </a:p>
        </p:txBody>
      </p:sp>
      <p:sp>
        <p:nvSpPr>
          <p:cNvPr id="126" name="Google Shape;126;p24"/>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2"/>
        <p:cNvGrpSpPr/>
        <p:nvPr/>
      </p:nvGrpSpPr>
      <p:grpSpPr>
        <a:xfrm>
          <a:off x="0" y="0"/>
          <a:ext cx="0" cy="0"/>
          <a:chOff x="0" y="0"/>
          <a:chExt cx="0" cy="0"/>
        </a:xfrm>
      </p:grpSpPr>
      <p:sp>
        <p:nvSpPr>
          <p:cNvPr id="63" name="Google Shape;63;p1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4" name="Google Shape;64;p15"/>
          <p:cNvGrpSpPr/>
          <p:nvPr/>
        </p:nvGrpSpPr>
        <p:grpSpPr>
          <a:xfrm>
            <a:off x="830394" y="1191277"/>
            <a:ext cx="745763" cy="45826"/>
            <a:chOff x="4580561" y="2589004"/>
            <a:chExt cx="1064464" cy="25200"/>
          </a:xfrm>
        </p:grpSpPr>
        <p:sp>
          <p:nvSpPr>
            <p:cNvPr id="65" name="Google Shape;65;p1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1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7" name="Google Shape;67;p15"/>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68" name="Google Shape;68;p15"/>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69" name="Google Shape;69;p15"/>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0"/>
        <p:cNvGrpSpPr/>
        <p:nvPr/>
      </p:nvGrpSpPr>
      <p:grpSpPr>
        <a:xfrm>
          <a:off x="0" y="0"/>
          <a:ext cx="0" cy="0"/>
          <a:chOff x="0" y="0"/>
          <a:chExt cx="0" cy="0"/>
        </a:xfrm>
      </p:grpSpPr>
      <p:sp>
        <p:nvSpPr>
          <p:cNvPr id="71" name="Google Shape;71;p16"/>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72"/>
        <p:cNvGrpSpPr/>
        <p:nvPr/>
      </p:nvGrpSpPr>
      <p:grpSpPr>
        <a:xfrm>
          <a:off x="0" y="0"/>
          <a:ext cx="0" cy="0"/>
          <a:chOff x="0" y="0"/>
          <a:chExt cx="0" cy="0"/>
        </a:xfrm>
      </p:grpSpPr>
      <p:grpSp>
        <p:nvGrpSpPr>
          <p:cNvPr id="73" name="Google Shape;73;p17"/>
          <p:cNvGrpSpPr/>
          <p:nvPr/>
        </p:nvGrpSpPr>
        <p:grpSpPr>
          <a:xfrm>
            <a:off x="830394" y="1191277"/>
            <a:ext cx="745763" cy="45826"/>
            <a:chOff x="4580561" y="2589004"/>
            <a:chExt cx="1064464" cy="25200"/>
          </a:xfrm>
        </p:grpSpPr>
        <p:sp>
          <p:nvSpPr>
            <p:cNvPr id="74" name="Google Shape;74;p17"/>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7"/>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6" name="Google Shape;76;p17"/>
          <p:cNvSpPr txBox="1">
            <a:spLocks noGrp="1"/>
          </p:cNvSpPr>
          <p:nvPr>
            <p:ph type="title"/>
          </p:nvPr>
        </p:nvSpPr>
        <p:spPr>
          <a:xfrm>
            <a:off x="729450" y="1322450"/>
            <a:ext cx="7688400" cy="1518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77" name="Google Shape;77;p17"/>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8"/>
        <p:cNvGrpSpPr/>
        <p:nvPr/>
      </p:nvGrpSpPr>
      <p:grpSpPr>
        <a:xfrm>
          <a:off x="0" y="0"/>
          <a:ext cx="0" cy="0"/>
          <a:chOff x="0" y="0"/>
          <a:chExt cx="0" cy="0"/>
        </a:xfrm>
      </p:grpSpPr>
      <p:sp>
        <p:nvSpPr>
          <p:cNvPr id="79" name="Google Shape;79;p1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0" name="Google Shape;80;p18"/>
          <p:cNvGrpSpPr/>
          <p:nvPr/>
        </p:nvGrpSpPr>
        <p:grpSpPr>
          <a:xfrm>
            <a:off x="830394" y="1191277"/>
            <a:ext cx="745763" cy="45826"/>
            <a:chOff x="4580561" y="2589004"/>
            <a:chExt cx="1064464" cy="25200"/>
          </a:xfrm>
        </p:grpSpPr>
        <p:sp>
          <p:nvSpPr>
            <p:cNvPr id="81" name="Google Shape;81;p1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8"/>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84" name="Google Shape;84;p18"/>
          <p:cNvSpPr txBox="1">
            <a:spLocks noGrp="1"/>
          </p:cNvSpPr>
          <p:nvPr>
            <p:ph type="body" idx="1"/>
          </p:nvPr>
        </p:nvSpPr>
        <p:spPr>
          <a:xfrm>
            <a:off x="729325" y="2078875"/>
            <a:ext cx="3774300" cy="22611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85" name="Google Shape;85;p18"/>
          <p:cNvSpPr txBox="1">
            <a:spLocks noGrp="1"/>
          </p:cNvSpPr>
          <p:nvPr>
            <p:ph type="body" idx="2"/>
          </p:nvPr>
        </p:nvSpPr>
        <p:spPr>
          <a:xfrm>
            <a:off x="4643604" y="2078875"/>
            <a:ext cx="3774300" cy="22611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86" name="Google Shape;86;p18"/>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7"/>
        <p:cNvGrpSpPr/>
        <p:nvPr/>
      </p:nvGrpSpPr>
      <p:grpSpPr>
        <a:xfrm>
          <a:off x="0" y="0"/>
          <a:ext cx="0" cy="0"/>
          <a:chOff x="0" y="0"/>
          <a:chExt cx="0" cy="0"/>
        </a:xfrm>
      </p:grpSpPr>
      <p:sp>
        <p:nvSpPr>
          <p:cNvPr id="88" name="Google Shape;88;p1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9" name="Google Shape;89;p19"/>
          <p:cNvGrpSpPr/>
          <p:nvPr/>
        </p:nvGrpSpPr>
        <p:grpSpPr>
          <a:xfrm>
            <a:off x="830394" y="1191277"/>
            <a:ext cx="745763" cy="45826"/>
            <a:chOff x="4580561" y="2589004"/>
            <a:chExt cx="1064464" cy="25200"/>
          </a:xfrm>
        </p:grpSpPr>
        <p:sp>
          <p:nvSpPr>
            <p:cNvPr id="90" name="Google Shape;90;p1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1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2" name="Google Shape;92;p19"/>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93" name="Google Shape;93;p19"/>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4"/>
        <p:cNvGrpSpPr/>
        <p:nvPr/>
      </p:nvGrpSpPr>
      <p:grpSpPr>
        <a:xfrm>
          <a:off x="0" y="0"/>
          <a:ext cx="0" cy="0"/>
          <a:chOff x="0" y="0"/>
          <a:chExt cx="0" cy="0"/>
        </a:xfrm>
      </p:grpSpPr>
      <p:sp>
        <p:nvSpPr>
          <p:cNvPr id="95" name="Google Shape;95;p2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6" name="Google Shape;96;p20"/>
          <p:cNvGrpSpPr/>
          <p:nvPr/>
        </p:nvGrpSpPr>
        <p:grpSpPr>
          <a:xfrm>
            <a:off x="830394" y="1191277"/>
            <a:ext cx="745763" cy="45826"/>
            <a:chOff x="4580561" y="2589004"/>
            <a:chExt cx="1064464" cy="25200"/>
          </a:xfrm>
        </p:grpSpPr>
        <p:sp>
          <p:nvSpPr>
            <p:cNvPr id="97" name="Google Shape;97;p2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2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9" name="Google Shape;99;p20"/>
          <p:cNvSpPr txBox="1">
            <a:spLocks noGrp="1"/>
          </p:cNvSpPr>
          <p:nvPr>
            <p:ph type="title"/>
          </p:nvPr>
        </p:nvSpPr>
        <p:spPr>
          <a:xfrm>
            <a:off x="730000" y="1318650"/>
            <a:ext cx="3300900" cy="13815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100" name="Google Shape;100;p20"/>
          <p:cNvSpPr txBox="1">
            <a:spLocks noGrp="1"/>
          </p:cNvSpPr>
          <p:nvPr>
            <p:ph type="body" idx="1"/>
          </p:nvPr>
        </p:nvSpPr>
        <p:spPr>
          <a:xfrm>
            <a:off x="721225" y="2781725"/>
            <a:ext cx="3300900" cy="15975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101" name="Google Shape;101;p20"/>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2"/>
        <p:cNvGrpSpPr/>
        <p:nvPr/>
      </p:nvGrpSpPr>
      <p:grpSpPr>
        <a:xfrm>
          <a:off x="0" y="0"/>
          <a:ext cx="0" cy="0"/>
          <a:chOff x="0" y="0"/>
          <a:chExt cx="0" cy="0"/>
        </a:xfrm>
      </p:grpSpPr>
      <p:grpSp>
        <p:nvGrpSpPr>
          <p:cNvPr id="103" name="Google Shape;103;p21"/>
          <p:cNvGrpSpPr/>
          <p:nvPr/>
        </p:nvGrpSpPr>
        <p:grpSpPr>
          <a:xfrm>
            <a:off x="830394" y="4169151"/>
            <a:ext cx="745763" cy="45826"/>
            <a:chOff x="4580561" y="2589004"/>
            <a:chExt cx="1064464" cy="25200"/>
          </a:xfrm>
        </p:grpSpPr>
        <p:sp>
          <p:nvSpPr>
            <p:cNvPr id="104" name="Google Shape;104;p2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2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21"/>
          <p:cNvSpPr txBox="1">
            <a:spLocks noGrp="1"/>
          </p:cNvSpPr>
          <p:nvPr>
            <p:ph type="title"/>
          </p:nvPr>
        </p:nvSpPr>
        <p:spPr>
          <a:xfrm>
            <a:off x="729450" y="864300"/>
            <a:ext cx="7021200" cy="29850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107" name="Google Shape;107;p2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8"/>
        <p:cNvGrpSpPr/>
        <p:nvPr/>
      </p:nvGrpSpPr>
      <p:grpSpPr>
        <a:xfrm>
          <a:off x="0" y="0"/>
          <a:ext cx="0" cy="0"/>
          <a:chOff x="0" y="0"/>
          <a:chExt cx="0" cy="0"/>
        </a:xfrm>
      </p:grpSpPr>
      <p:sp>
        <p:nvSpPr>
          <p:cNvPr id="109" name="Google Shape;109;p2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0" name="Google Shape;110;p22"/>
          <p:cNvGrpSpPr/>
          <p:nvPr/>
        </p:nvGrpSpPr>
        <p:grpSpPr>
          <a:xfrm>
            <a:off x="830394" y="1191277"/>
            <a:ext cx="745763" cy="45826"/>
            <a:chOff x="4580561" y="2589004"/>
            <a:chExt cx="1064464" cy="25200"/>
          </a:xfrm>
        </p:grpSpPr>
        <p:sp>
          <p:nvSpPr>
            <p:cNvPr id="111" name="Google Shape;111;p2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2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3" name="Google Shape;113;p22"/>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114" name="Google Shape;114;p22"/>
          <p:cNvSpPr txBox="1">
            <a:spLocks noGrp="1"/>
          </p:cNvSpPr>
          <p:nvPr>
            <p:ph type="subTitle" idx="1"/>
          </p:nvPr>
        </p:nvSpPr>
        <p:spPr>
          <a:xfrm>
            <a:off x="724950" y="3161525"/>
            <a:ext cx="3300900" cy="759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15" name="Google Shape;115;p22"/>
          <p:cNvSpPr txBox="1">
            <a:spLocks noGrp="1"/>
          </p:cNvSpPr>
          <p:nvPr>
            <p:ph type="body" idx="2"/>
          </p:nvPr>
        </p:nvSpPr>
        <p:spPr>
          <a:xfrm>
            <a:off x="5174225" y="1352625"/>
            <a:ext cx="3374400" cy="30255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116" name="Google Shape;116;p22"/>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1pPr>
            <a:lvl2pPr marR="0" lvl="1" algn="l">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11150" algn="l">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53" name="Google Shape;53;p1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5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2.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5"/>
          <p:cNvSpPr txBox="1">
            <a:spLocks noGrp="1"/>
          </p:cNvSpPr>
          <p:nvPr>
            <p:ph type="ctrTitle"/>
          </p:nvPr>
        </p:nvSpPr>
        <p:spPr>
          <a:xfrm>
            <a:off x="964386" y="1739201"/>
            <a:ext cx="7215228" cy="110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dirty="0">
                <a:latin typeface="+mn-lt"/>
                <a:ea typeface="Times New Roman"/>
                <a:cs typeface="Times New Roman"/>
                <a:sym typeface="Times New Roman"/>
              </a:rPr>
              <a:t>Explainability Pipeline for Spatiotemporal Land Surface Forecasting Models</a:t>
            </a:r>
            <a:endParaRPr sz="2800" dirty="0">
              <a:latin typeface="+mn-lt"/>
              <a:ea typeface="Times New Roman"/>
              <a:cs typeface="Times New Roman"/>
              <a:sym typeface="Times New Roman"/>
            </a:endParaRPr>
          </a:p>
        </p:txBody>
      </p:sp>
      <p:sp>
        <p:nvSpPr>
          <p:cNvPr id="132" name="Google Shape;132;p25"/>
          <p:cNvSpPr txBox="1">
            <a:spLocks noGrp="1"/>
          </p:cNvSpPr>
          <p:nvPr>
            <p:ph type="subTitle" idx="1"/>
          </p:nvPr>
        </p:nvSpPr>
        <p:spPr>
          <a:xfrm>
            <a:off x="2399651" y="3061550"/>
            <a:ext cx="4344698" cy="79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1600"/>
              <a:buNone/>
            </a:pPr>
            <a:r>
              <a:rPr lang="en" dirty="0">
                <a:solidFill>
                  <a:srgbClr val="434343"/>
                </a:solidFill>
                <a:latin typeface="+mn-lt"/>
                <a:ea typeface="Times New Roman"/>
                <a:cs typeface="Times New Roman"/>
                <a:sym typeface="Times New Roman"/>
              </a:rPr>
              <a:t>Tushar Verma (2022AIY7514), ScAI, IIT Delhi</a:t>
            </a:r>
            <a:endParaRPr dirty="0">
              <a:solidFill>
                <a:srgbClr val="434343"/>
              </a:solidFill>
              <a:latin typeface="+mn-lt"/>
              <a:ea typeface="Times New Roman"/>
              <a:cs typeface="Times New Roman"/>
              <a:sym typeface="Times New Roman"/>
            </a:endParaRPr>
          </a:p>
          <a:p>
            <a:pPr marL="0" lvl="0" indent="0" algn="ctr" rtl="0">
              <a:lnSpc>
                <a:spcPct val="100000"/>
              </a:lnSpc>
              <a:spcBef>
                <a:spcPts val="0"/>
              </a:spcBef>
              <a:spcAft>
                <a:spcPts val="0"/>
              </a:spcAft>
              <a:buSzPts val="1600"/>
              <a:buNone/>
            </a:pPr>
            <a:r>
              <a:rPr lang="en" dirty="0">
                <a:solidFill>
                  <a:srgbClr val="434343"/>
                </a:solidFill>
                <a:latin typeface="+mn-lt"/>
                <a:ea typeface="Times New Roman"/>
                <a:cs typeface="Times New Roman"/>
                <a:sym typeface="Times New Roman"/>
              </a:rPr>
              <a:t>Supervisor: Prof. Sudipan Saha</a:t>
            </a:r>
            <a:endParaRPr dirty="0">
              <a:solidFill>
                <a:srgbClr val="434343"/>
              </a:solidFill>
              <a:latin typeface="+mn-lt"/>
              <a:ea typeface="Times New Roman"/>
              <a:cs typeface="Times New Roman"/>
              <a:sym typeface="Times New Roman"/>
            </a:endParaRPr>
          </a:p>
        </p:txBody>
      </p:sp>
      <p:sp>
        <p:nvSpPr>
          <p:cNvPr id="133" name="Google Shape;133;p25"/>
          <p:cNvSpPr txBox="1"/>
          <p:nvPr/>
        </p:nvSpPr>
        <p:spPr>
          <a:xfrm>
            <a:off x="671250" y="699248"/>
            <a:ext cx="4240800" cy="5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dirty="0">
                <a:solidFill>
                  <a:schemeClr val="dk1"/>
                </a:solidFill>
                <a:latin typeface="+mn-lt"/>
                <a:ea typeface="Oswald"/>
                <a:cs typeface="Oswald"/>
                <a:sym typeface="Oswald"/>
              </a:rPr>
              <a:t>M.S. Research Presentation on</a:t>
            </a:r>
            <a:endParaRPr sz="1800" b="0" i="0" u="none" strike="noStrike" cap="none" dirty="0">
              <a:solidFill>
                <a:schemeClr val="dk1"/>
              </a:solidFill>
              <a:latin typeface="+mn-lt"/>
              <a:ea typeface="Oswald"/>
              <a:cs typeface="Oswald"/>
              <a:sym typeface="Oswald"/>
            </a:endParaRPr>
          </a:p>
        </p:txBody>
      </p:sp>
      <p:pic>
        <p:nvPicPr>
          <p:cNvPr id="134" name="Google Shape;134;p25"/>
          <p:cNvPicPr preferRelativeResize="0"/>
          <p:nvPr/>
        </p:nvPicPr>
        <p:blipFill rotWithShape="1">
          <a:blip r:embed="rId3">
            <a:alphaModFix/>
          </a:blip>
          <a:srcRect/>
          <a:stretch/>
        </p:blipFill>
        <p:spPr>
          <a:xfrm>
            <a:off x="7816689" y="563501"/>
            <a:ext cx="725850" cy="725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032CBF69-D551-DDA5-0071-632E27B0FC8D}"/>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43B09DF6-C5F3-4001-DF19-6AB0F4ADA07C}"/>
              </a:ext>
            </a:extLst>
          </p:cNvPr>
          <p:cNvPicPr>
            <a:picLocks noChangeAspect="1"/>
          </p:cNvPicPr>
          <p:nvPr/>
        </p:nvPicPr>
        <p:blipFill>
          <a:blip r:embed="rId3"/>
          <a:stretch>
            <a:fillRect/>
          </a:stretch>
        </p:blipFill>
        <p:spPr>
          <a:xfrm>
            <a:off x="974088" y="224993"/>
            <a:ext cx="7063304" cy="4433146"/>
          </a:xfrm>
          <a:prstGeom prst="rect">
            <a:avLst/>
          </a:prstGeom>
        </p:spPr>
      </p:pic>
      <p:sp>
        <p:nvSpPr>
          <p:cNvPr id="11" name="TextBox 10">
            <a:extLst>
              <a:ext uri="{FF2B5EF4-FFF2-40B4-BE49-F238E27FC236}">
                <a16:creationId xmlns:a16="http://schemas.microsoft.com/office/drawing/2014/main" id="{5D15A150-9491-70B5-54DA-9F5102CA41CE}"/>
              </a:ext>
            </a:extLst>
          </p:cNvPr>
          <p:cNvSpPr txBox="1"/>
          <p:nvPr/>
        </p:nvSpPr>
        <p:spPr>
          <a:xfrm>
            <a:off x="685801" y="4738547"/>
            <a:ext cx="7904921" cy="246221"/>
          </a:xfrm>
          <a:prstGeom prst="rect">
            <a:avLst/>
          </a:prstGeom>
          <a:noFill/>
        </p:spPr>
        <p:txBody>
          <a:bodyPr wrap="square">
            <a:spAutoFit/>
          </a:bodyPr>
          <a:lstStyle/>
          <a:p>
            <a:r>
              <a:rPr lang="en-IN" sz="1000" i="1" dirty="0"/>
              <a:t>Illustrates the disentanglement block for a spatiotemporal feature, all the encoders share weights similarly all the decoders share weights</a:t>
            </a:r>
          </a:p>
        </p:txBody>
      </p:sp>
    </p:spTree>
    <p:extLst>
      <p:ext uri="{BB962C8B-B14F-4D97-AF65-F5344CB8AC3E}">
        <p14:creationId xmlns:p14="http://schemas.microsoft.com/office/powerpoint/2010/main" val="3528341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16371C-764B-5E47-2716-BAC3557F280C}"/>
              </a:ext>
            </a:extLst>
          </p:cNvPr>
          <p:cNvPicPr>
            <a:picLocks noChangeAspect="1"/>
          </p:cNvPicPr>
          <p:nvPr/>
        </p:nvPicPr>
        <p:blipFill>
          <a:blip r:embed="rId2"/>
          <a:stretch>
            <a:fillRect/>
          </a:stretch>
        </p:blipFill>
        <p:spPr>
          <a:xfrm>
            <a:off x="595598" y="67278"/>
            <a:ext cx="7952803" cy="4791300"/>
          </a:xfrm>
          <a:prstGeom prst="rect">
            <a:avLst/>
          </a:prstGeom>
        </p:spPr>
      </p:pic>
      <p:sp>
        <p:nvSpPr>
          <p:cNvPr id="5" name="TextBox 4">
            <a:extLst>
              <a:ext uri="{FF2B5EF4-FFF2-40B4-BE49-F238E27FC236}">
                <a16:creationId xmlns:a16="http://schemas.microsoft.com/office/drawing/2014/main" id="{FA368C08-1151-7B29-F76E-F2677E699CBF}"/>
              </a:ext>
            </a:extLst>
          </p:cNvPr>
          <p:cNvSpPr txBox="1"/>
          <p:nvPr/>
        </p:nvSpPr>
        <p:spPr>
          <a:xfrm>
            <a:off x="4823791" y="4534141"/>
            <a:ext cx="4572000" cy="261610"/>
          </a:xfrm>
          <a:prstGeom prst="rect">
            <a:avLst/>
          </a:prstGeom>
          <a:noFill/>
        </p:spPr>
        <p:txBody>
          <a:bodyPr wrap="square">
            <a:spAutoFit/>
          </a:bodyPr>
          <a:lstStyle/>
          <a:p>
            <a:r>
              <a:rPr lang="en-IN" sz="1100" i="1" dirty="0"/>
              <a:t>Illustrates the training process of disentanglement block(s)</a:t>
            </a:r>
          </a:p>
        </p:txBody>
      </p:sp>
    </p:spTree>
    <p:extLst>
      <p:ext uri="{BB962C8B-B14F-4D97-AF65-F5344CB8AC3E}">
        <p14:creationId xmlns:p14="http://schemas.microsoft.com/office/powerpoint/2010/main" val="2183480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B1682-7887-DCA7-7ADE-2F9818F3EA0B}"/>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F35C14F-110B-FD07-D869-151B0F601045}"/>
              </a:ext>
            </a:extLst>
          </p:cNvPr>
          <p:cNvSpPr txBox="1"/>
          <p:nvPr/>
        </p:nvSpPr>
        <p:spPr>
          <a:xfrm>
            <a:off x="1583681" y="1229247"/>
            <a:ext cx="6215177" cy="477054"/>
          </a:xfrm>
          <a:prstGeom prst="rect">
            <a:avLst/>
          </a:prstGeom>
          <a:noFill/>
        </p:spPr>
        <p:txBody>
          <a:bodyPr wrap="square">
            <a:spAutoFit/>
          </a:bodyPr>
          <a:lstStyle/>
          <a:p>
            <a:r>
              <a:rPr lang="en-IN" sz="2500" dirty="0">
                <a:latin typeface="+mn-lt"/>
              </a:rPr>
              <a:t>CSP Pipeline (Interpretability Throughout) </a:t>
            </a:r>
            <a:endParaRPr lang="en-IN" sz="2500" dirty="0"/>
          </a:p>
        </p:txBody>
      </p:sp>
      <p:sp>
        <p:nvSpPr>
          <p:cNvPr id="2" name="TextBox 1">
            <a:extLst>
              <a:ext uri="{FF2B5EF4-FFF2-40B4-BE49-F238E27FC236}">
                <a16:creationId xmlns:a16="http://schemas.microsoft.com/office/drawing/2014/main" id="{BEEC9E4C-7A99-697E-FBE4-168909121D4F}"/>
              </a:ext>
            </a:extLst>
          </p:cNvPr>
          <p:cNvSpPr txBox="1"/>
          <p:nvPr/>
        </p:nvSpPr>
        <p:spPr>
          <a:xfrm>
            <a:off x="2572602" y="1991247"/>
            <a:ext cx="3998796" cy="1107996"/>
          </a:xfrm>
          <a:prstGeom prst="rect">
            <a:avLst/>
          </a:prstGeom>
          <a:noFill/>
        </p:spPr>
        <p:txBody>
          <a:bodyPr wrap="square">
            <a:spAutoFit/>
          </a:bodyPr>
          <a:lstStyle/>
          <a:p>
            <a:r>
              <a:rPr lang="en" sz="6600" dirty="0">
                <a:latin typeface="+mn-lt"/>
              </a:rPr>
              <a:t>Clustering</a:t>
            </a:r>
            <a:endParaRPr lang="en-IN" sz="4000" dirty="0"/>
          </a:p>
        </p:txBody>
      </p:sp>
    </p:spTree>
    <p:extLst>
      <p:ext uri="{BB962C8B-B14F-4D97-AF65-F5344CB8AC3E}">
        <p14:creationId xmlns:p14="http://schemas.microsoft.com/office/powerpoint/2010/main" val="3583822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E60E043A-0FFD-447D-52CB-93364CE45F1D}"/>
            </a:ext>
          </a:extLst>
        </p:cNvPr>
        <p:cNvGrpSpPr/>
        <p:nvPr/>
      </p:nvGrpSpPr>
      <p:grpSpPr>
        <a:xfrm>
          <a:off x="0" y="0"/>
          <a:ext cx="0" cy="0"/>
          <a:chOff x="0" y="0"/>
          <a:chExt cx="0" cy="0"/>
        </a:xfrm>
      </p:grpSpPr>
      <p:sp>
        <p:nvSpPr>
          <p:cNvPr id="175" name="Google Shape;175;p32">
            <a:extLst>
              <a:ext uri="{FF2B5EF4-FFF2-40B4-BE49-F238E27FC236}">
                <a16:creationId xmlns:a16="http://schemas.microsoft.com/office/drawing/2014/main" id="{69CCB3E4-D541-4EC4-729D-C44227328352}"/>
              </a:ext>
            </a:extLst>
          </p:cNvPr>
          <p:cNvSpPr txBox="1">
            <a:spLocks noGrp="1"/>
          </p:cNvSpPr>
          <p:nvPr>
            <p:ph type="title"/>
          </p:nvPr>
        </p:nvSpPr>
        <p:spPr>
          <a:xfrm>
            <a:off x="675650" y="6414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sz="2800" dirty="0">
                <a:solidFill>
                  <a:srgbClr val="000000"/>
                </a:solidFill>
                <a:latin typeface="Arial"/>
                <a:ea typeface="Arial"/>
                <a:cs typeface="Arial"/>
                <a:sym typeface="Arial"/>
              </a:rPr>
              <a:t>Aim of Clustering</a:t>
            </a:r>
            <a:endParaRPr dirty="0">
              <a:latin typeface="+mn-lt"/>
            </a:endParaRPr>
          </a:p>
        </p:txBody>
      </p:sp>
      <p:sp>
        <p:nvSpPr>
          <p:cNvPr id="176" name="Google Shape;176;p32">
            <a:extLst>
              <a:ext uri="{FF2B5EF4-FFF2-40B4-BE49-F238E27FC236}">
                <a16:creationId xmlns:a16="http://schemas.microsoft.com/office/drawing/2014/main" id="{90234D53-43D3-EA5C-A3E5-F50A53885F0F}"/>
              </a:ext>
            </a:extLst>
          </p:cNvPr>
          <p:cNvSpPr txBox="1">
            <a:spLocks noGrp="1"/>
          </p:cNvSpPr>
          <p:nvPr>
            <p:ph type="body" idx="1"/>
          </p:nvPr>
        </p:nvSpPr>
        <p:spPr>
          <a:xfrm>
            <a:off x="727650" y="2571750"/>
            <a:ext cx="7688700" cy="1311964"/>
          </a:xfrm>
          <a:prstGeom prst="rect">
            <a:avLst/>
          </a:prstGeom>
        </p:spPr>
        <p:txBody>
          <a:bodyPr spcFirstLastPara="1" wrap="square" lIns="91425" tIns="91425" rIns="91425" bIns="91425" anchor="t" anchorCtr="0">
            <a:noAutofit/>
          </a:bodyPr>
          <a:lstStyle/>
          <a:p>
            <a:pPr marL="0" indent="0">
              <a:spcBef>
                <a:spcPts val="1200"/>
              </a:spcBef>
              <a:buNone/>
            </a:pPr>
            <a:r>
              <a:rPr lang="en-US" sz="1100" dirty="0">
                <a:solidFill>
                  <a:srgbClr val="000000"/>
                </a:solidFill>
                <a:latin typeface="Arial"/>
                <a:ea typeface="Arial"/>
                <a:cs typeface="Arial"/>
                <a:sym typeface="Arial"/>
              </a:rPr>
              <a:t>Identifying</a:t>
            </a:r>
            <a:r>
              <a:rPr lang="en-US" sz="1100" b="1" dirty="0">
                <a:solidFill>
                  <a:srgbClr val="000000"/>
                </a:solidFill>
                <a:latin typeface="Arial"/>
                <a:ea typeface="Arial"/>
                <a:cs typeface="Arial"/>
                <a:sym typeface="Arial"/>
              </a:rPr>
              <a:t> distinct temporal trends </a:t>
            </a:r>
            <a:r>
              <a:rPr lang="en-US" sz="1100" dirty="0">
                <a:solidFill>
                  <a:srgbClr val="000000"/>
                </a:solidFill>
                <a:latin typeface="Arial"/>
                <a:ea typeface="Arial"/>
                <a:cs typeface="Arial"/>
                <a:sym typeface="Arial"/>
              </a:rPr>
              <a:t>within down-sampled features.</a:t>
            </a:r>
          </a:p>
          <a:p>
            <a:pPr marL="0" lvl="0" indent="0" algn="l" rtl="0">
              <a:spcBef>
                <a:spcPts val="1200"/>
              </a:spcBef>
              <a:spcAft>
                <a:spcPts val="0"/>
              </a:spcAft>
              <a:buNone/>
            </a:pPr>
            <a:r>
              <a:rPr lang="en-US" sz="1100" dirty="0">
                <a:solidFill>
                  <a:srgbClr val="000000"/>
                </a:solidFill>
                <a:latin typeface="Arial"/>
                <a:ea typeface="Arial"/>
                <a:cs typeface="Arial"/>
                <a:sym typeface="Arial"/>
              </a:rPr>
              <a:t>Leveraging well-established </a:t>
            </a:r>
            <a:r>
              <a:rPr lang="en-US" sz="1100" b="1" dirty="0">
                <a:solidFill>
                  <a:srgbClr val="000000"/>
                </a:solidFill>
                <a:latin typeface="Arial"/>
                <a:ea typeface="Arial"/>
                <a:cs typeface="Arial"/>
                <a:sym typeface="Arial"/>
              </a:rPr>
              <a:t>signal processing techniques </a:t>
            </a:r>
            <a:r>
              <a:rPr lang="en-US" sz="1100" dirty="0">
                <a:solidFill>
                  <a:srgbClr val="000000"/>
                </a:solidFill>
                <a:latin typeface="Arial"/>
                <a:ea typeface="Arial"/>
                <a:cs typeface="Arial"/>
                <a:sym typeface="Arial"/>
              </a:rPr>
              <a:t>to effectively preprocess and cluster these features.</a:t>
            </a:r>
          </a:p>
        </p:txBody>
      </p:sp>
      <p:sp>
        <p:nvSpPr>
          <p:cNvPr id="3" name="TextBox 2">
            <a:extLst>
              <a:ext uri="{FF2B5EF4-FFF2-40B4-BE49-F238E27FC236}">
                <a16:creationId xmlns:a16="http://schemas.microsoft.com/office/drawing/2014/main" id="{4A8DDEF2-ED71-A1A9-63EC-486B25396A9E}"/>
              </a:ext>
            </a:extLst>
          </p:cNvPr>
          <p:cNvSpPr txBox="1"/>
          <p:nvPr/>
        </p:nvSpPr>
        <p:spPr>
          <a:xfrm>
            <a:off x="2438401" y="1845484"/>
            <a:ext cx="4572000" cy="523220"/>
          </a:xfrm>
          <a:prstGeom prst="rect">
            <a:avLst/>
          </a:prstGeom>
          <a:noFill/>
        </p:spPr>
        <p:txBody>
          <a:bodyPr wrap="square">
            <a:spAutoFit/>
          </a:bodyPr>
          <a:lstStyle/>
          <a:p>
            <a:pPr marL="0" lvl="0" indent="0" algn="l" rtl="0">
              <a:spcBef>
                <a:spcPts val="1200"/>
              </a:spcBef>
              <a:spcAft>
                <a:spcPts val="0"/>
              </a:spcAft>
              <a:buNone/>
            </a:pPr>
            <a:r>
              <a:rPr lang="en-US" sz="1400" dirty="0">
                <a:solidFill>
                  <a:srgbClr val="000000"/>
                </a:solidFill>
                <a:latin typeface="Arial"/>
                <a:ea typeface="Arial"/>
                <a:cs typeface="Arial"/>
                <a:sym typeface="Arial"/>
              </a:rPr>
              <a:t>Down-sampling process results in a set of </a:t>
            </a:r>
            <a:r>
              <a:rPr lang="en-US" sz="1400" b="1" dirty="0">
                <a:solidFill>
                  <a:srgbClr val="000000"/>
                </a:solidFill>
                <a:latin typeface="Arial"/>
                <a:ea typeface="Arial"/>
                <a:cs typeface="Arial"/>
                <a:sym typeface="Arial"/>
              </a:rPr>
              <a:t>temporal features</a:t>
            </a:r>
            <a:r>
              <a:rPr lang="en-US" sz="1400" dirty="0">
                <a:solidFill>
                  <a:srgbClr val="000000"/>
                </a:solidFill>
                <a:latin typeface="Arial"/>
                <a:ea typeface="Arial"/>
                <a:cs typeface="Arial"/>
                <a:sym typeface="Arial"/>
              </a:rPr>
              <a:t>.</a:t>
            </a:r>
          </a:p>
        </p:txBody>
      </p:sp>
    </p:spTree>
    <p:extLst>
      <p:ext uri="{BB962C8B-B14F-4D97-AF65-F5344CB8AC3E}">
        <p14:creationId xmlns:p14="http://schemas.microsoft.com/office/powerpoint/2010/main" val="1339221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047BA7A-3C9D-985B-F42A-091BAC78AE3E}"/>
              </a:ext>
            </a:extLst>
          </p:cNvPr>
          <p:cNvPicPr>
            <a:picLocks noChangeAspect="1"/>
          </p:cNvPicPr>
          <p:nvPr/>
        </p:nvPicPr>
        <p:blipFill>
          <a:blip r:embed="rId2"/>
          <a:stretch>
            <a:fillRect/>
          </a:stretch>
        </p:blipFill>
        <p:spPr>
          <a:xfrm>
            <a:off x="46382" y="582506"/>
            <a:ext cx="9097618" cy="3978488"/>
          </a:xfrm>
          <a:prstGeom prst="rect">
            <a:avLst/>
          </a:prstGeom>
        </p:spPr>
      </p:pic>
    </p:spTree>
    <p:extLst>
      <p:ext uri="{BB962C8B-B14F-4D97-AF65-F5344CB8AC3E}">
        <p14:creationId xmlns:p14="http://schemas.microsoft.com/office/powerpoint/2010/main" val="1930832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2">
          <a:extLst>
            <a:ext uri="{FF2B5EF4-FFF2-40B4-BE49-F238E27FC236}">
              <a16:creationId xmlns:a16="http://schemas.microsoft.com/office/drawing/2014/main" id="{522DB828-A70C-456E-0A05-0D1C85C22F5F}"/>
            </a:ext>
          </a:extLst>
        </p:cNvPr>
        <p:cNvGrpSpPr/>
        <p:nvPr/>
      </p:nvGrpSpPr>
      <p:grpSpPr>
        <a:xfrm>
          <a:off x="0" y="0"/>
          <a:ext cx="0" cy="0"/>
          <a:chOff x="0" y="0"/>
          <a:chExt cx="0" cy="0"/>
        </a:xfrm>
      </p:grpSpPr>
      <p:sp>
        <p:nvSpPr>
          <p:cNvPr id="213" name="Google Shape;213;p37">
            <a:extLst>
              <a:ext uri="{FF2B5EF4-FFF2-40B4-BE49-F238E27FC236}">
                <a16:creationId xmlns:a16="http://schemas.microsoft.com/office/drawing/2014/main" id="{0ECB470E-25C2-6C06-EA15-41B35F14F767}"/>
              </a:ext>
            </a:extLst>
          </p:cNvPr>
          <p:cNvSpPr txBox="1">
            <a:spLocks noGrp="1"/>
          </p:cNvSpPr>
          <p:nvPr>
            <p:ph type="title"/>
          </p:nvPr>
        </p:nvSpPr>
        <p:spPr>
          <a:xfrm>
            <a:off x="675650" y="6414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solidFill>
                  <a:srgbClr val="000000"/>
                </a:solidFill>
                <a:latin typeface="Arial"/>
                <a:ea typeface="Arial"/>
                <a:cs typeface="Arial"/>
                <a:sym typeface="Arial"/>
              </a:rPr>
              <a:t>Cluster Evaluation</a:t>
            </a:r>
            <a:endParaRPr dirty="0">
              <a:latin typeface="+mn-lt"/>
            </a:endParaRPr>
          </a:p>
        </p:txBody>
      </p:sp>
      <p:sp>
        <p:nvSpPr>
          <p:cNvPr id="214" name="Google Shape;214;p37">
            <a:extLst>
              <a:ext uri="{FF2B5EF4-FFF2-40B4-BE49-F238E27FC236}">
                <a16:creationId xmlns:a16="http://schemas.microsoft.com/office/drawing/2014/main" id="{13D17961-9C23-8F23-3862-C5D14C872233}"/>
              </a:ext>
            </a:extLst>
          </p:cNvPr>
          <p:cNvSpPr txBox="1">
            <a:spLocks noGrp="1"/>
          </p:cNvSpPr>
          <p:nvPr>
            <p:ph type="body" idx="1"/>
          </p:nvPr>
        </p:nvSpPr>
        <p:spPr>
          <a:xfrm>
            <a:off x="675650" y="1484644"/>
            <a:ext cx="7688700" cy="3608945"/>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US" sz="1100" dirty="0">
                <a:solidFill>
                  <a:srgbClr val="000000"/>
                </a:solidFill>
                <a:latin typeface="Arial"/>
                <a:ea typeface="Arial"/>
                <a:cs typeface="Arial"/>
                <a:sym typeface="Arial"/>
              </a:rPr>
              <a:t>To evaluate the quality of the clustering, we devised two complementary metrics: </a:t>
            </a:r>
          </a:p>
          <a:p>
            <a:pPr marL="171450" indent="-171450">
              <a:spcBef>
                <a:spcPts val="1200"/>
              </a:spcBef>
              <a:buClr>
                <a:srgbClr val="000000"/>
              </a:buClr>
              <a:buSzPct val="160000"/>
              <a:buFont typeface="Arial" panose="020B0604020202020204" pitchFamily="34" charset="0"/>
              <a:buChar char="•"/>
            </a:pPr>
            <a:r>
              <a:rPr lang="en-US" sz="1100" b="1" dirty="0" err="1">
                <a:solidFill>
                  <a:srgbClr val="000000"/>
                </a:solidFill>
                <a:latin typeface="Arial"/>
                <a:ea typeface="Arial"/>
                <a:cs typeface="Arial"/>
                <a:sym typeface="Arial"/>
              </a:rPr>
              <a:t>IntraClusterScore</a:t>
            </a:r>
            <a:r>
              <a:rPr lang="en-US" sz="1100" dirty="0">
                <a:solidFill>
                  <a:srgbClr val="000000"/>
                </a:solidFill>
                <a:latin typeface="Arial"/>
                <a:ea typeface="Arial"/>
                <a:cs typeface="Arial"/>
                <a:sym typeface="Arial"/>
              </a:rPr>
              <a:t> (Cohesion) : Highlights the top 25% worst-performing samples in each cluster.</a:t>
            </a:r>
          </a:p>
          <a:p>
            <a:pPr marL="171450" indent="-171450">
              <a:spcBef>
                <a:spcPts val="1200"/>
              </a:spcBef>
              <a:buClr>
                <a:srgbClr val="000000"/>
              </a:buClr>
              <a:buSzPct val="160000"/>
              <a:buFont typeface="Arial" panose="020B0604020202020204" pitchFamily="34" charset="0"/>
              <a:buChar char="•"/>
            </a:pPr>
            <a:endParaRPr lang="en-US" sz="1100" dirty="0">
              <a:solidFill>
                <a:srgbClr val="000000"/>
              </a:solidFill>
              <a:latin typeface="Arial"/>
              <a:ea typeface="Arial"/>
              <a:cs typeface="Arial"/>
              <a:sym typeface="Arial"/>
            </a:endParaRPr>
          </a:p>
          <a:p>
            <a:pPr marL="171450" indent="-171450">
              <a:spcBef>
                <a:spcPts val="1200"/>
              </a:spcBef>
              <a:buClr>
                <a:srgbClr val="000000"/>
              </a:buClr>
              <a:buSzPct val="160000"/>
              <a:buFont typeface="Arial" panose="020B0604020202020204" pitchFamily="34" charset="0"/>
              <a:buChar char="•"/>
            </a:pPr>
            <a:endParaRPr lang="en-US" sz="1100" dirty="0">
              <a:solidFill>
                <a:srgbClr val="000000"/>
              </a:solidFill>
              <a:latin typeface="Arial"/>
              <a:ea typeface="Arial"/>
              <a:cs typeface="Arial"/>
              <a:sym typeface="Arial"/>
            </a:endParaRPr>
          </a:p>
          <a:p>
            <a:pPr marL="0" indent="0">
              <a:spcBef>
                <a:spcPts val="1200"/>
              </a:spcBef>
              <a:buClr>
                <a:srgbClr val="000000"/>
              </a:buClr>
              <a:buSzPct val="160000"/>
              <a:buNone/>
            </a:pPr>
            <a:endParaRPr lang="en-US" sz="1100" dirty="0">
              <a:solidFill>
                <a:srgbClr val="000000"/>
              </a:solidFill>
              <a:latin typeface="Arial"/>
              <a:ea typeface="Arial"/>
              <a:cs typeface="Arial"/>
              <a:sym typeface="Arial"/>
            </a:endParaRPr>
          </a:p>
          <a:p>
            <a:pPr marL="171450" indent="-171450">
              <a:spcBef>
                <a:spcPts val="1200"/>
              </a:spcBef>
              <a:buClr>
                <a:srgbClr val="000000"/>
              </a:buClr>
              <a:buSzPct val="160000"/>
              <a:buFont typeface="Arial" panose="020B0604020202020204" pitchFamily="34" charset="0"/>
              <a:buChar char="•"/>
            </a:pPr>
            <a:r>
              <a:rPr lang="en-US" sz="1100" b="1" dirty="0" err="1">
                <a:solidFill>
                  <a:srgbClr val="000000"/>
                </a:solidFill>
                <a:latin typeface="Arial"/>
                <a:ea typeface="Arial"/>
                <a:cs typeface="Arial"/>
                <a:sym typeface="Arial"/>
              </a:rPr>
              <a:t>InterCentroidScore</a:t>
            </a:r>
            <a:r>
              <a:rPr lang="en-US" sz="1100" dirty="0">
                <a:solidFill>
                  <a:srgbClr val="000000"/>
                </a:solidFill>
                <a:latin typeface="Arial"/>
                <a:ea typeface="Arial"/>
                <a:cs typeface="Arial"/>
                <a:sym typeface="Arial"/>
              </a:rPr>
              <a:t> (Separation) : Quantifies the smallest separation between clusters, offering a worst-case perspective on the distinctiveness of the clustering</a:t>
            </a:r>
          </a:p>
          <a:p>
            <a:pPr marL="171450" indent="-171450">
              <a:spcBef>
                <a:spcPts val="1200"/>
              </a:spcBef>
              <a:buClr>
                <a:srgbClr val="000000"/>
              </a:buClr>
              <a:buSzPct val="160000"/>
              <a:buFont typeface="Arial" panose="020B0604020202020204" pitchFamily="34" charset="0"/>
              <a:buChar char="•"/>
            </a:pPr>
            <a:endParaRPr lang="en-US" sz="1100" dirty="0">
              <a:solidFill>
                <a:srgbClr val="000000"/>
              </a:solidFill>
              <a:latin typeface="Arial"/>
              <a:ea typeface="Arial"/>
              <a:cs typeface="Arial"/>
              <a:sym typeface="Arial"/>
            </a:endParaRPr>
          </a:p>
          <a:p>
            <a:pPr marL="171450" indent="-171450">
              <a:spcBef>
                <a:spcPts val="1200"/>
              </a:spcBef>
              <a:buClr>
                <a:srgbClr val="000000"/>
              </a:buClr>
              <a:buSzPct val="160000"/>
              <a:buFont typeface="Arial" panose="020B0604020202020204" pitchFamily="34" charset="0"/>
              <a:buChar char="•"/>
            </a:pPr>
            <a:endParaRPr lang="en-US" sz="1100" dirty="0">
              <a:solidFill>
                <a:srgbClr val="000000"/>
              </a:solidFill>
              <a:latin typeface="Arial"/>
              <a:ea typeface="Arial"/>
              <a:cs typeface="Arial"/>
              <a:sym typeface="Arial"/>
            </a:endParaRPr>
          </a:p>
          <a:p>
            <a:pPr marL="0" indent="0">
              <a:spcBef>
                <a:spcPts val="1200"/>
              </a:spcBef>
              <a:buClr>
                <a:srgbClr val="000000"/>
              </a:buClr>
              <a:buSzPct val="160000"/>
              <a:buNone/>
            </a:pPr>
            <a:endParaRPr lang="en-US" sz="1100" dirty="0">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5DC233BE-C001-8DFE-D313-DF91637A5392}"/>
              </a:ext>
            </a:extLst>
          </p:cNvPr>
          <p:cNvPicPr>
            <a:picLocks noChangeAspect="1"/>
          </p:cNvPicPr>
          <p:nvPr/>
        </p:nvPicPr>
        <p:blipFill>
          <a:blip r:embed="rId3"/>
          <a:stretch>
            <a:fillRect/>
          </a:stretch>
        </p:blipFill>
        <p:spPr>
          <a:xfrm>
            <a:off x="1757963" y="2413834"/>
            <a:ext cx="4806190" cy="931304"/>
          </a:xfrm>
          <a:prstGeom prst="rect">
            <a:avLst/>
          </a:prstGeom>
        </p:spPr>
      </p:pic>
      <p:pic>
        <p:nvPicPr>
          <p:cNvPr id="5" name="Picture 4">
            <a:extLst>
              <a:ext uri="{FF2B5EF4-FFF2-40B4-BE49-F238E27FC236}">
                <a16:creationId xmlns:a16="http://schemas.microsoft.com/office/drawing/2014/main" id="{12CDB7C9-4EC6-B429-AF62-3FEDD46335B9}"/>
              </a:ext>
            </a:extLst>
          </p:cNvPr>
          <p:cNvPicPr>
            <a:picLocks noChangeAspect="1"/>
          </p:cNvPicPr>
          <p:nvPr/>
        </p:nvPicPr>
        <p:blipFill>
          <a:blip r:embed="rId4"/>
          <a:stretch>
            <a:fillRect/>
          </a:stretch>
        </p:blipFill>
        <p:spPr>
          <a:xfrm>
            <a:off x="1601382" y="4031424"/>
            <a:ext cx="5119352" cy="375878"/>
          </a:xfrm>
          <a:prstGeom prst="rect">
            <a:avLst/>
          </a:prstGeom>
        </p:spPr>
      </p:pic>
    </p:spTree>
    <p:extLst>
      <p:ext uri="{BB962C8B-B14F-4D97-AF65-F5344CB8AC3E}">
        <p14:creationId xmlns:p14="http://schemas.microsoft.com/office/powerpoint/2010/main" val="30726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2">
          <a:extLst>
            <a:ext uri="{FF2B5EF4-FFF2-40B4-BE49-F238E27FC236}">
              <a16:creationId xmlns:a16="http://schemas.microsoft.com/office/drawing/2014/main" id="{62C3A972-8862-3136-1861-D0179B672104}"/>
            </a:ext>
          </a:extLst>
        </p:cNvPr>
        <p:cNvGrpSpPr/>
        <p:nvPr/>
      </p:nvGrpSpPr>
      <p:grpSpPr>
        <a:xfrm>
          <a:off x="0" y="0"/>
          <a:ext cx="0" cy="0"/>
          <a:chOff x="0" y="0"/>
          <a:chExt cx="0" cy="0"/>
        </a:xfrm>
      </p:grpSpPr>
      <p:sp>
        <p:nvSpPr>
          <p:cNvPr id="213" name="Google Shape;213;p37">
            <a:extLst>
              <a:ext uri="{FF2B5EF4-FFF2-40B4-BE49-F238E27FC236}">
                <a16:creationId xmlns:a16="http://schemas.microsoft.com/office/drawing/2014/main" id="{7974BB11-005E-0872-A59A-82F20A8CE81B}"/>
              </a:ext>
            </a:extLst>
          </p:cNvPr>
          <p:cNvSpPr txBox="1">
            <a:spLocks noGrp="1"/>
          </p:cNvSpPr>
          <p:nvPr>
            <p:ph type="title"/>
          </p:nvPr>
        </p:nvSpPr>
        <p:spPr>
          <a:xfrm>
            <a:off x="675650" y="6414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solidFill>
                  <a:srgbClr val="000000"/>
                </a:solidFill>
                <a:latin typeface="Arial"/>
                <a:ea typeface="Arial"/>
                <a:cs typeface="Arial"/>
                <a:sym typeface="Arial"/>
              </a:rPr>
              <a:t>Cluster Evaluation</a:t>
            </a:r>
            <a:endParaRPr dirty="0">
              <a:latin typeface="+mn-lt"/>
            </a:endParaRPr>
          </a:p>
        </p:txBody>
      </p:sp>
      <p:sp>
        <p:nvSpPr>
          <p:cNvPr id="214" name="Google Shape;214;p37">
            <a:extLst>
              <a:ext uri="{FF2B5EF4-FFF2-40B4-BE49-F238E27FC236}">
                <a16:creationId xmlns:a16="http://schemas.microsoft.com/office/drawing/2014/main" id="{BAC87259-1C32-F061-4B6C-01F5951D907F}"/>
              </a:ext>
            </a:extLst>
          </p:cNvPr>
          <p:cNvSpPr txBox="1">
            <a:spLocks noGrp="1"/>
          </p:cNvSpPr>
          <p:nvPr>
            <p:ph type="body" idx="1"/>
          </p:nvPr>
        </p:nvSpPr>
        <p:spPr>
          <a:xfrm>
            <a:off x="675650" y="1762936"/>
            <a:ext cx="7688700" cy="2424747"/>
          </a:xfrm>
          <a:prstGeom prst="rect">
            <a:avLst/>
          </a:prstGeom>
        </p:spPr>
        <p:txBody>
          <a:bodyPr spcFirstLastPara="1" wrap="square" lIns="91425" tIns="91425" rIns="91425" bIns="91425" anchor="t" anchorCtr="0">
            <a:normAutofit/>
          </a:bodyPr>
          <a:lstStyle/>
          <a:p>
            <a:pPr marL="171450" indent="-171450">
              <a:spcBef>
                <a:spcPts val="1200"/>
              </a:spcBef>
              <a:buClr>
                <a:srgbClr val="000000"/>
              </a:buClr>
              <a:buSzPct val="160000"/>
              <a:buFont typeface="Arial" panose="020B0604020202020204" pitchFamily="34" charset="0"/>
              <a:buChar char="•"/>
            </a:pPr>
            <a:r>
              <a:rPr lang="en-US" sz="1100" b="1" dirty="0" err="1">
                <a:solidFill>
                  <a:srgbClr val="000000"/>
                </a:solidFill>
                <a:latin typeface="Arial"/>
                <a:ea typeface="Arial"/>
                <a:cs typeface="Arial"/>
                <a:sym typeface="Arial"/>
              </a:rPr>
              <a:t>GoodClusterScore</a:t>
            </a:r>
            <a:r>
              <a:rPr lang="en-US" sz="1100" dirty="0">
                <a:solidFill>
                  <a:srgbClr val="000000"/>
                </a:solidFill>
                <a:latin typeface="Arial"/>
                <a:ea typeface="Arial"/>
                <a:cs typeface="Arial"/>
                <a:sym typeface="Arial"/>
              </a:rPr>
              <a:t> : combines the intra-cluster and inter-cluster metrics to provide an overall assessment of the clustering quality.</a:t>
            </a:r>
          </a:p>
          <a:p>
            <a:pPr marL="0" indent="0">
              <a:spcBef>
                <a:spcPts val="1200"/>
              </a:spcBef>
              <a:buClr>
                <a:srgbClr val="000000"/>
              </a:buClr>
              <a:buSzPct val="160000"/>
              <a:buNone/>
            </a:pPr>
            <a:endParaRPr lang="en-US" sz="1100" dirty="0">
              <a:solidFill>
                <a:srgbClr val="000000"/>
              </a:solidFill>
              <a:latin typeface="Arial"/>
              <a:ea typeface="Arial"/>
              <a:cs typeface="Arial"/>
              <a:sym typeface="Arial"/>
            </a:endParaRPr>
          </a:p>
          <a:p>
            <a:pPr marL="0" indent="0">
              <a:spcBef>
                <a:spcPts val="1200"/>
              </a:spcBef>
              <a:buClr>
                <a:srgbClr val="000000"/>
              </a:buClr>
              <a:buSzPct val="160000"/>
              <a:buNone/>
            </a:pPr>
            <a:endParaRPr lang="en-US" sz="1100" dirty="0">
              <a:solidFill>
                <a:srgbClr val="000000"/>
              </a:solidFill>
              <a:latin typeface="Arial"/>
              <a:ea typeface="Arial"/>
              <a:cs typeface="Arial"/>
              <a:sym typeface="Arial"/>
            </a:endParaRPr>
          </a:p>
          <a:p>
            <a:pPr marL="0" indent="0">
              <a:spcBef>
                <a:spcPts val="1200"/>
              </a:spcBef>
              <a:buClr>
                <a:srgbClr val="000000"/>
              </a:buClr>
              <a:buSzPct val="160000"/>
              <a:buNone/>
            </a:pPr>
            <a:r>
              <a:rPr lang="en-US" sz="1100" dirty="0">
                <a:solidFill>
                  <a:srgbClr val="000000"/>
                </a:solidFill>
                <a:latin typeface="Arial"/>
                <a:ea typeface="Arial"/>
                <a:cs typeface="Arial"/>
                <a:sym typeface="Arial"/>
              </a:rPr>
              <a:t>A </a:t>
            </a:r>
            <a:r>
              <a:rPr lang="en-US" sz="1100" b="1" dirty="0">
                <a:solidFill>
                  <a:srgbClr val="000000"/>
                </a:solidFill>
                <a:latin typeface="Arial"/>
                <a:ea typeface="Arial"/>
                <a:cs typeface="Arial"/>
                <a:sym typeface="Arial"/>
              </a:rPr>
              <a:t>High</a:t>
            </a:r>
            <a:r>
              <a:rPr lang="en-US" sz="1100" dirty="0">
                <a:solidFill>
                  <a:srgbClr val="000000"/>
                </a:solidFill>
                <a:latin typeface="Arial"/>
                <a:ea typeface="Arial"/>
                <a:cs typeface="Arial"/>
                <a:sym typeface="Arial"/>
              </a:rPr>
              <a:t> </a:t>
            </a:r>
            <a:r>
              <a:rPr lang="en-US" sz="1100" dirty="0" err="1">
                <a:solidFill>
                  <a:srgbClr val="000000"/>
                </a:solidFill>
                <a:latin typeface="Arial"/>
                <a:ea typeface="Arial"/>
                <a:cs typeface="Arial"/>
                <a:sym typeface="Arial"/>
              </a:rPr>
              <a:t>GoodClusterScore</a:t>
            </a:r>
            <a:r>
              <a:rPr lang="en-US" sz="1100" dirty="0">
                <a:solidFill>
                  <a:srgbClr val="000000"/>
                </a:solidFill>
                <a:latin typeface="Arial"/>
                <a:ea typeface="Arial"/>
                <a:cs typeface="Arial"/>
                <a:sym typeface="Arial"/>
              </a:rPr>
              <a:t> indicates well-defined clusters, where the samples within each cluster are tightly grouped around their centroid, simultaneously, the clusters are well-separated and distinct, signifying minimal overlap.</a:t>
            </a:r>
          </a:p>
        </p:txBody>
      </p:sp>
      <p:grpSp>
        <p:nvGrpSpPr>
          <p:cNvPr id="3" name="Group 2">
            <a:extLst>
              <a:ext uri="{FF2B5EF4-FFF2-40B4-BE49-F238E27FC236}">
                <a16:creationId xmlns:a16="http://schemas.microsoft.com/office/drawing/2014/main" id="{CC61F31A-1A18-22D8-83DD-0BC95AAF7239}"/>
              </a:ext>
            </a:extLst>
          </p:cNvPr>
          <p:cNvGrpSpPr/>
          <p:nvPr/>
        </p:nvGrpSpPr>
        <p:grpSpPr>
          <a:xfrm>
            <a:off x="1829173" y="2565189"/>
            <a:ext cx="4823254" cy="569705"/>
            <a:chOff x="1829173" y="2565189"/>
            <a:chExt cx="4823254" cy="569705"/>
          </a:xfrm>
        </p:grpSpPr>
        <p:pic>
          <p:nvPicPr>
            <p:cNvPr id="4" name="Picture 3">
              <a:extLst>
                <a:ext uri="{FF2B5EF4-FFF2-40B4-BE49-F238E27FC236}">
                  <a16:creationId xmlns:a16="http://schemas.microsoft.com/office/drawing/2014/main" id="{B29FC422-F5BC-1625-8B27-845C8A2EB64E}"/>
                </a:ext>
              </a:extLst>
            </p:cNvPr>
            <p:cNvPicPr>
              <a:picLocks noChangeAspect="1"/>
            </p:cNvPicPr>
            <p:nvPr/>
          </p:nvPicPr>
          <p:blipFill>
            <a:blip r:embed="rId3"/>
            <a:stretch>
              <a:fillRect/>
            </a:stretch>
          </p:blipFill>
          <p:spPr>
            <a:xfrm>
              <a:off x="1829173" y="2565189"/>
              <a:ext cx="4429002" cy="569705"/>
            </a:xfrm>
            <a:prstGeom prst="rect">
              <a:avLst/>
            </a:prstGeom>
          </p:spPr>
        </p:pic>
        <p:sp>
          <p:nvSpPr>
            <p:cNvPr id="2" name="TextBox 1">
              <a:extLst>
                <a:ext uri="{FF2B5EF4-FFF2-40B4-BE49-F238E27FC236}">
                  <a16:creationId xmlns:a16="http://schemas.microsoft.com/office/drawing/2014/main" id="{E78E30BC-0EF8-B9C1-9AB7-FD6CECA7537C}"/>
                </a:ext>
              </a:extLst>
            </p:cNvPr>
            <p:cNvSpPr txBox="1"/>
            <p:nvPr/>
          </p:nvSpPr>
          <p:spPr>
            <a:xfrm>
              <a:off x="5718314" y="2696152"/>
              <a:ext cx="934113" cy="307777"/>
            </a:xfrm>
            <a:prstGeom prst="rect">
              <a:avLst/>
            </a:prstGeom>
            <a:noFill/>
          </p:spPr>
          <p:txBody>
            <a:bodyPr wrap="square" rtlCol="0">
              <a:spAutoFit/>
            </a:bodyPr>
            <a:lstStyle/>
            <a:p>
              <a:r>
                <a:rPr lang="en-IN" i="1" dirty="0">
                  <a:solidFill>
                    <a:schemeClr val="bg2">
                      <a:lumMod val="75000"/>
                      <a:lumOff val="25000"/>
                    </a:schemeClr>
                  </a:solidFill>
                  <a:latin typeface="Bell MT" panose="02020503060305020303" pitchFamily="18" charset="0"/>
                </a:rPr>
                <a:t>* Log(K)</a:t>
              </a:r>
            </a:p>
          </p:txBody>
        </p:sp>
      </p:grpSp>
    </p:spTree>
    <p:extLst>
      <p:ext uri="{BB962C8B-B14F-4D97-AF65-F5344CB8AC3E}">
        <p14:creationId xmlns:p14="http://schemas.microsoft.com/office/powerpoint/2010/main" val="40781215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3BE59-5F62-8535-DF26-3487931FE62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5056281-7A38-8C1A-E7F4-01FC4030A24E}"/>
              </a:ext>
            </a:extLst>
          </p:cNvPr>
          <p:cNvSpPr txBox="1"/>
          <p:nvPr/>
        </p:nvSpPr>
        <p:spPr>
          <a:xfrm>
            <a:off x="1583681" y="1229247"/>
            <a:ext cx="6215177" cy="477054"/>
          </a:xfrm>
          <a:prstGeom prst="rect">
            <a:avLst/>
          </a:prstGeom>
          <a:noFill/>
        </p:spPr>
        <p:txBody>
          <a:bodyPr wrap="square">
            <a:spAutoFit/>
          </a:bodyPr>
          <a:lstStyle/>
          <a:p>
            <a:r>
              <a:rPr lang="en-IN" sz="2500" dirty="0">
                <a:latin typeface="+mn-lt"/>
              </a:rPr>
              <a:t>CSP Pipeline (Interpretability Throughout) </a:t>
            </a:r>
            <a:endParaRPr lang="en-IN" sz="2500" dirty="0"/>
          </a:p>
        </p:txBody>
      </p:sp>
      <p:sp>
        <p:nvSpPr>
          <p:cNvPr id="2" name="TextBox 1">
            <a:extLst>
              <a:ext uri="{FF2B5EF4-FFF2-40B4-BE49-F238E27FC236}">
                <a16:creationId xmlns:a16="http://schemas.microsoft.com/office/drawing/2014/main" id="{7E7DE94A-5767-9E1B-0101-D8FF31ED0DB3}"/>
              </a:ext>
            </a:extLst>
          </p:cNvPr>
          <p:cNvSpPr txBox="1"/>
          <p:nvPr/>
        </p:nvSpPr>
        <p:spPr>
          <a:xfrm>
            <a:off x="2306718" y="1964742"/>
            <a:ext cx="4769102" cy="1107996"/>
          </a:xfrm>
          <a:prstGeom prst="rect">
            <a:avLst/>
          </a:prstGeom>
          <a:noFill/>
        </p:spPr>
        <p:txBody>
          <a:bodyPr wrap="square">
            <a:spAutoFit/>
          </a:bodyPr>
          <a:lstStyle/>
          <a:p>
            <a:r>
              <a:rPr lang="en" sz="6600" dirty="0">
                <a:latin typeface="+mn-lt"/>
              </a:rPr>
              <a:t>Segregation</a:t>
            </a:r>
            <a:endParaRPr lang="en-IN" sz="6600" dirty="0"/>
          </a:p>
        </p:txBody>
      </p:sp>
    </p:spTree>
    <p:extLst>
      <p:ext uri="{BB962C8B-B14F-4D97-AF65-F5344CB8AC3E}">
        <p14:creationId xmlns:p14="http://schemas.microsoft.com/office/powerpoint/2010/main" val="1391955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95FF1005-00B5-0B98-B67D-62B24815582F}"/>
            </a:ext>
          </a:extLst>
        </p:cNvPr>
        <p:cNvGrpSpPr/>
        <p:nvPr/>
      </p:nvGrpSpPr>
      <p:grpSpPr>
        <a:xfrm>
          <a:off x="0" y="0"/>
          <a:ext cx="0" cy="0"/>
          <a:chOff x="0" y="0"/>
          <a:chExt cx="0" cy="0"/>
        </a:xfrm>
      </p:grpSpPr>
      <p:sp>
        <p:nvSpPr>
          <p:cNvPr id="175" name="Google Shape;175;p32">
            <a:extLst>
              <a:ext uri="{FF2B5EF4-FFF2-40B4-BE49-F238E27FC236}">
                <a16:creationId xmlns:a16="http://schemas.microsoft.com/office/drawing/2014/main" id="{41617EDC-1E02-3127-A7D3-C1D8EAD64C23}"/>
              </a:ext>
            </a:extLst>
          </p:cNvPr>
          <p:cNvSpPr txBox="1">
            <a:spLocks noGrp="1"/>
          </p:cNvSpPr>
          <p:nvPr>
            <p:ph type="title"/>
          </p:nvPr>
        </p:nvSpPr>
        <p:spPr>
          <a:xfrm>
            <a:off x="675650" y="6414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sz="2800" dirty="0">
                <a:solidFill>
                  <a:srgbClr val="000000"/>
                </a:solidFill>
                <a:latin typeface="Arial"/>
                <a:ea typeface="Arial"/>
                <a:cs typeface="Arial"/>
                <a:sym typeface="Arial"/>
              </a:rPr>
              <a:t>Aim of Segregation</a:t>
            </a:r>
            <a:endParaRPr dirty="0">
              <a:latin typeface="+mn-lt"/>
            </a:endParaRPr>
          </a:p>
        </p:txBody>
      </p:sp>
      <p:sp>
        <p:nvSpPr>
          <p:cNvPr id="176" name="Google Shape;176;p32">
            <a:extLst>
              <a:ext uri="{FF2B5EF4-FFF2-40B4-BE49-F238E27FC236}">
                <a16:creationId xmlns:a16="http://schemas.microsoft.com/office/drawing/2014/main" id="{EB15D84A-D026-F9FA-4174-2BFE37A539CA}"/>
              </a:ext>
            </a:extLst>
          </p:cNvPr>
          <p:cNvSpPr txBox="1">
            <a:spLocks noGrp="1"/>
          </p:cNvSpPr>
          <p:nvPr>
            <p:ph type="body" idx="1"/>
          </p:nvPr>
        </p:nvSpPr>
        <p:spPr>
          <a:xfrm>
            <a:off x="727650" y="1958221"/>
            <a:ext cx="7636700" cy="1692753"/>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US" sz="1100" dirty="0">
                <a:solidFill>
                  <a:srgbClr val="000000"/>
                </a:solidFill>
                <a:latin typeface="Arial"/>
                <a:ea typeface="Arial"/>
                <a:cs typeface="Arial"/>
                <a:sym typeface="Arial"/>
              </a:rPr>
              <a:t>Partitioning the dataset into </a:t>
            </a:r>
            <a:r>
              <a:rPr lang="en-US" sz="1100" b="1" dirty="0">
                <a:solidFill>
                  <a:srgbClr val="000000"/>
                </a:solidFill>
                <a:latin typeface="Arial"/>
                <a:ea typeface="Arial"/>
                <a:cs typeface="Arial"/>
                <a:sym typeface="Arial"/>
              </a:rPr>
              <a:t>meaningful segments.</a:t>
            </a:r>
          </a:p>
          <a:p>
            <a:pPr marL="0" lvl="0" indent="0" algn="l" rtl="0">
              <a:spcBef>
                <a:spcPts val="1200"/>
              </a:spcBef>
              <a:spcAft>
                <a:spcPts val="0"/>
              </a:spcAft>
              <a:buNone/>
            </a:pPr>
            <a:r>
              <a:rPr lang="en-US" sz="1100" dirty="0">
                <a:solidFill>
                  <a:srgbClr val="000000"/>
                </a:solidFill>
                <a:latin typeface="Arial"/>
                <a:ea typeface="Arial"/>
                <a:cs typeface="Arial"/>
                <a:sym typeface="Arial"/>
              </a:rPr>
              <a:t>Temporal features within each segment should exhibit </a:t>
            </a:r>
            <a:r>
              <a:rPr lang="en-US" sz="1100" b="1" dirty="0">
                <a:solidFill>
                  <a:srgbClr val="000000"/>
                </a:solidFill>
                <a:latin typeface="Arial"/>
                <a:ea typeface="Arial"/>
                <a:cs typeface="Arial"/>
                <a:sym typeface="Arial"/>
              </a:rPr>
              <a:t>similar trends</a:t>
            </a:r>
            <a:r>
              <a:rPr lang="en-US" sz="1100" dirty="0">
                <a:solidFill>
                  <a:srgbClr val="000000"/>
                </a:solidFill>
                <a:latin typeface="Arial"/>
                <a:ea typeface="Arial"/>
                <a:cs typeface="Arial"/>
                <a:sym typeface="Arial"/>
              </a:rPr>
              <a:t>.</a:t>
            </a:r>
          </a:p>
          <a:p>
            <a:pPr marL="0" lvl="0" indent="0" algn="l" rtl="0">
              <a:spcBef>
                <a:spcPts val="1200"/>
              </a:spcBef>
              <a:spcAft>
                <a:spcPts val="0"/>
              </a:spcAft>
              <a:buNone/>
            </a:pPr>
            <a:r>
              <a:rPr lang="en-US" sz="1100" dirty="0">
                <a:solidFill>
                  <a:srgbClr val="000000"/>
                </a:solidFill>
                <a:latin typeface="Arial"/>
                <a:ea typeface="Arial"/>
                <a:cs typeface="Arial"/>
                <a:sym typeface="Arial"/>
              </a:rPr>
              <a:t>Crucial for evaluating robust feature importance at a </a:t>
            </a:r>
            <a:r>
              <a:rPr lang="en-US" sz="1100" b="1" dirty="0">
                <a:solidFill>
                  <a:srgbClr val="000000"/>
                </a:solidFill>
                <a:latin typeface="Arial"/>
                <a:ea typeface="Arial"/>
                <a:cs typeface="Arial"/>
                <a:sym typeface="Arial"/>
              </a:rPr>
              <a:t>granular level</a:t>
            </a:r>
            <a:r>
              <a:rPr lang="en-US" sz="1100" dirty="0">
                <a:solidFill>
                  <a:srgbClr val="000000"/>
                </a:solidFill>
                <a:latin typeface="Arial"/>
                <a:ea typeface="Arial"/>
                <a:cs typeface="Arial"/>
                <a:sym typeface="Arial"/>
              </a:rPr>
              <a:t>, which can then be aggregated in an informed manner to provide </a:t>
            </a:r>
            <a:r>
              <a:rPr lang="en-US" sz="1100" b="1" dirty="0">
                <a:solidFill>
                  <a:srgbClr val="000000"/>
                </a:solidFill>
                <a:latin typeface="Arial"/>
                <a:ea typeface="Arial"/>
                <a:cs typeface="Arial"/>
                <a:sym typeface="Arial"/>
              </a:rPr>
              <a:t>global values</a:t>
            </a:r>
            <a:r>
              <a:rPr lang="en-US" sz="1100" dirty="0">
                <a:solidFill>
                  <a:srgbClr val="000000"/>
                </a:solidFill>
                <a:latin typeface="Arial"/>
                <a:ea typeface="Arial"/>
                <a:cs typeface="Arial"/>
                <a:sym typeface="Arial"/>
              </a:rPr>
              <a:t>.</a:t>
            </a:r>
            <a:endParaRPr sz="110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317680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F8DE830D-14AD-F7D4-361D-06B8C4054807}"/>
            </a:ext>
          </a:extLst>
        </p:cNvPr>
        <p:cNvGrpSpPr/>
        <p:nvPr/>
      </p:nvGrpSpPr>
      <p:grpSpPr>
        <a:xfrm>
          <a:off x="0" y="0"/>
          <a:ext cx="0" cy="0"/>
          <a:chOff x="0" y="0"/>
          <a:chExt cx="0" cy="0"/>
        </a:xfrm>
      </p:grpSpPr>
      <p:sp>
        <p:nvSpPr>
          <p:cNvPr id="175" name="Google Shape;175;p32">
            <a:extLst>
              <a:ext uri="{FF2B5EF4-FFF2-40B4-BE49-F238E27FC236}">
                <a16:creationId xmlns:a16="http://schemas.microsoft.com/office/drawing/2014/main" id="{9F1D0213-141F-B37E-7270-A9CE2ADD393E}"/>
              </a:ext>
            </a:extLst>
          </p:cNvPr>
          <p:cNvSpPr txBox="1">
            <a:spLocks noGrp="1"/>
          </p:cNvSpPr>
          <p:nvPr>
            <p:ph type="title"/>
          </p:nvPr>
        </p:nvSpPr>
        <p:spPr>
          <a:xfrm>
            <a:off x="675650" y="6414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sz="2800" dirty="0">
                <a:solidFill>
                  <a:srgbClr val="000000"/>
                </a:solidFill>
                <a:latin typeface="Arial"/>
                <a:ea typeface="Arial"/>
                <a:cs typeface="Arial"/>
                <a:sym typeface="Arial"/>
              </a:rPr>
              <a:t>Ways of Segregation</a:t>
            </a:r>
            <a:endParaRPr dirty="0">
              <a:latin typeface="+mn-lt"/>
            </a:endParaRPr>
          </a:p>
        </p:txBody>
      </p:sp>
      <p:sp>
        <p:nvSpPr>
          <p:cNvPr id="176" name="Google Shape;176;p32">
            <a:extLst>
              <a:ext uri="{FF2B5EF4-FFF2-40B4-BE49-F238E27FC236}">
                <a16:creationId xmlns:a16="http://schemas.microsoft.com/office/drawing/2014/main" id="{44E1F761-C1AC-A177-F8A0-2549294CA75E}"/>
              </a:ext>
            </a:extLst>
          </p:cNvPr>
          <p:cNvSpPr txBox="1">
            <a:spLocks noGrp="1"/>
          </p:cNvSpPr>
          <p:nvPr>
            <p:ph type="body" idx="1"/>
          </p:nvPr>
        </p:nvSpPr>
        <p:spPr>
          <a:xfrm>
            <a:off x="989990" y="2084733"/>
            <a:ext cx="6726698" cy="1305338"/>
          </a:xfrm>
          <a:prstGeom prst="rect">
            <a:avLst/>
          </a:prstGeom>
        </p:spPr>
        <p:txBody>
          <a:bodyPr spcFirstLastPara="1" wrap="square" lIns="91425" tIns="91425" rIns="91425" bIns="91425" anchor="t" anchorCtr="0">
            <a:noAutofit/>
          </a:bodyPr>
          <a:lstStyle/>
          <a:p>
            <a:pPr marL="171450" lvl="0" indent="-171450" algn="l" rtl="0">
              <a:lnSpc>
                <a:spcPct val="200000"/>
              </a:lnSpc>
              <a:spcBef>
                <a:spcPts val="1200"/>
              </a:spcBef>
              <a:spcAft>
                <a:spcPts val="0"/>
              </a:spcAft>
              <a:buFont typeface="Arial" panose="020B0604020202020204" pitchFamily="34" charset="0"/>
              <a:buChar char="•"/>
            </a:pPr>
            <a:r>
              <a:rPr lang="en-US" sz="1100" dirty="0">
                <a:solidFill>
                  <a:srgbClr val="000000"/>
                </a:solidFill>
                <a:latin typeface="Arial"/>
                <a:ea typeface="Arial"/>
                <a:cs typeface="Arial"/>
                <a:sym typeface="Arial"/>
              </a:rPr>
              <a:t>Clustering-Based Recursive Segmentation (drawing parallels with </a:t>
            </a:r>
            <a:r>
              <a:rPr lang="en-US" sz="1100" b="1" dirty="0">
                <a:solidFill>
                  <a:srgbClr val="000000"/>
                </a:solidFill>
                <a:latin typeface="Arial"/>
                <a:ea typeface="Arial"/>
                <a:cs typeface="Arial"/>
                <a:sym typeface="Arial"/>
              </a:rPr>
              <a:t>decision tree </a:t>
            </a:r>
            <a:r>
              <a:rPr lang="en-US" sz="1100" dirty="0">
                <a:solidFill>
                  <a:srgbClr val="000000"/>
                </a:solidFill>
                <a:latin typeface="Arial"/>
                <a:ea typeface="Arial"/>
                <a:cs typeface="Arial"/>
                <a:sym typeface="Arial"/>
              </a:rPr>
              <a:t>methodologies).</a:t>
            </a:r>
          </a:p>
          <a:p>
            <a:pPr marL="171450" lvl="0" indent="-171450" algn="l" rtl="0">
              <a:lnSpc>
                <a:spcPct val="200000"/>
              </a:lnSpc>
              <a:spcBef>
                <a:spcPts val="1200"/>
              </a:spcBef>
              <a:spcAft>
                <a:spcPts val="0"/>
              </a:spcAft>
              <a:buFont typeface="Arial" panose="020B0604020202020204" pitchFamily="34" charset="0"/>
              <a:buChar char="•"/>
            </a:pPr>
            <a:r>
              <a:rPr lang="en-US" sz="1100" dirty="0">
                <a:solidFill>
                  <a:srgbClr val="000000"/>
                </a:solidFill>
                <a:latin typeface="Arial"/>
                <a:ea typeface="Arial"/>
                <a:cs typeface="Arial"/>
                <a:sym typeface="Arial"/>
              </a:rPr>
              <a:t>External Metadata-Based Segmentation (e.g., geolocation, climate type, sea level, population density).</a:t>
            </a:r>
          </a:p>
        </p:txBody>
      </p:sp>
    </p:spTree>
    <p:extLst>
      <p:ext uri="{BB962C8B-B14F-4D97-AF65-F5344CB8AC3E}">
        <p14:creationId xmlns:p14="http://schemas.microsoft.com/office/powerpoint/2010/main" val="1781772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7B64B1-0F9F-A0B8-2EE0-E09C94B165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B09155-126F-5588-B5F1-A6F92BFF362F}"/>
              </a:ext>
            </a:extLst>
          </p:cNvPr>
          <p:cNvSpPr>
            <a:spLocks noGrp="1"/>
          </p:cNvSpPr>
          <p:nvPr>
            <p:ph type="title"/>
          </p:nvPr>
        </p:nvSpPr>
        <p:spPr>
          <a:xfrm>
            <a:off x="727650" y="636163"/>
            <a:ext cx="7688700" cy="535200"/>
          </a:xfrm>
        </p:spPr>
        <p:txBody>
          <a:bodyPr>
            <a:normAutofit fontScale="90000"/>
          </a:bodyPr>
          <a:lstStyle/>
          <a:p>
            <a:r>
              <a:rPr lang="en-US" dirty="0"/>
              <a:t>Clarifying the Meaning of Spatiotemporal Data</a:t>
            </a:r>
            <a:endParaRPr lang="en-IN" dirty="0"/>
          </a:p>
        </p:txBody>
      </p:sp>
      <p:sp>
        <p:nvSpPr>
          <p:cNvPr id="3" name="Text Placeholder 2">
            <a:extLst>
              <a:ext uri="{FF2B5EF4-FFF2-40B4-BE49-F238E27FC236}">
                <a16:creationId xmlns:a16="http://schemas.microsoft.com/office/drawing/2014/main" id="{4DE8278E-1478-4483-9AF6-FA92828E0E2A}"/>
              </a:ext>
            </a:extLst>
          </p:cNvPr>
          <p:cNvSpPr>
            <a:spLocks noGrp="1"/>
          </p:cNvSpPr>
          <p:nvPr>
            <p:ph type="body" idx="1"/>
          </p:nvPr>
        </p:nvSpPr>
        <p:spPr>
          <a:xfrm>
            <a:off x="616806" y="2145140"/>
            <a:ext cx="7688700" cy="1611851"/>
          </a:xfrm>
        </p:spPr>
        <p:txBody>
          <a:bodyPr>
            <a:normAutofit/>
          </a:bodyPr>
          <a:lstStyle/>
          <a:p>
            <a:pPr marL="146050" indent="0">
              <a:buClr>
                <a:schemeClr val="bg2"/>
              </a:buClr>
              <a:buSzPct val="93000"/>
              <a:buNone/>
            </a:pPr>
            <a:r>
              <a:rPr lang="en-US" sz="1100" dirty="0">
                <a:solidFill>
                  <a:schemeClr val="bg2"/>
                </a:solidFill>
                <a:latin typeface="+mj-lt"/>
              </a:rPr>
              <a:t>In</a:t>
            </a:r>
            <a:r>
              <a:rPr lang="en-US" sz="1100" b="1" dirty="0">
                <a:solidFill>
                  <a:schemeClr val="bg2"/>
                </a:solidFill>
                <a:latin typeface="+mj-lt"/>
              </a:rPr>
              <a:t> remote sensing </a:t>
            </a:r>
            <a:r>
              <a:rPr lang="en-US" sz="1100" dirty="0">
                <a:solidFill>
                  <a:schemeClr val="bg2"/>
                </a:solidFill>
                <a:latin typeface="+mj-lt"/>
              </a:rPr>
              <a:t>spatiotemporal data is often taken as just </a:t>
            </a:r>
            <a:r>
              <a:rPr lang="en-US" sz="1100" b="1" dirty="0">
                <a:solidFill>
                  <a:schemeClr val="bg2"/>
                </a:solidFill>
                <a:latin typeface="+mj-lt"/>
              </a:rPr>
              <a:t>geotagged time-series </a:t>
            </a:r>
            <a:r>
              <a:rPr lang="en-US" sz="1100" dirty="0">
                <a:solidFill>
                  <a:schemeClr val="bg2"/>
                </a:solidFill>
                <a:latin typeface="+mj-lt"/>
              </a:rPr>
              <a:t>readings. </a:t>
            </a:r>
          </a:p>
          <a:p>
            <a:pPr marL="146050" indent="0">
              <a:buClr>
                <a:schemeClr val="bg2"/>
              </a:buClr>
              <a:buSzPct val="93000"/>
              <a:buNone/>
            </a:pPr>
            <a:endParaRPr lang="en-US" sz="1100" dirty="0">
              <a:solidFill>
                <a:schemeClr val="bg2"/>
              </a:solidFill>
              <a:latin typeface="+mn-lt"/>
            </a:endParaRPr>
          </a:p>
          <a:p>
            <a:pPr marL="146050" indent="0">
              <a:buClr>
                <a:schemeClr val="bg2"/>
              </a:buClr>
              <a:buSzPct val="93000"/>
              <a:buNone/>
            </a:pPr>
            <a:r>
              <a:rPr lang="en-US" sz="1100" dirty="0">
                <a:solidFill>
                  <a:schemeClr val="bg2"/>
                </a:solidFill>
                <a:latin typeface="+mn-lt"/>
              </a:rPr>
              <a:t>In computer vision, and satellite imagery, spatiotemporal data commonly refers to a sequence of images (or video frames) captured over time. Each frame contains spatial information (like patterns, textures, or structures).</a:t>
            </a:r>
          </a:p>
          <a:p>
            <a:pPr marL="146050" indent="0">
              <a:buClr>
                <a:schemeClr val="bg2"/>
              </a:buClr>
              <a:buSzPct val="93000"/>
              <a:buNone/>
            </a:pPr>
            <a:endParaRPr lang="en-US" sz="1100" dirty="0">
              <a:solidFill>
                <a:schemeClr val="bg2"/>
              </a:solidFill>
              <a:latin typeface="+mn-lt"/>
            </a:endParaRPr>
          </a:p>
          <a:p>
            <a:pPr marL="146050" indent="0">
              <a:buClr>
                <a:schemeClr val="bg2"/>
              </a:buClr>
              <a:buSzPct val="93000"/>
              <a:buNone/>
            </a:pPr>
            <a:r>
              <a:rPr lang="en-US" sz="1100" dirty="0">
                <a:solidFill>
                  <a:schemeClr val="bg2"/>
                </a:solidFill>
                <a:latin typeface="+mn-lt"/>
              </a:rPr>
              <a:t>In this research, we focus on explaining models that work with this second type of spatiotemporal data.</a:t>
            </a:r>
            <a:endParaRPr lang="en-IN" sz="1100" dirty="0">
              <a:solidFill>
                <a:schemeClr val="bg2"/>
              </a:solidFill>
              <a:latin typeface="+mn-lt"/>
            </a:endParaRPr>
          </a:p>
        </p:txBody>
      </p:sp>
    </p:spTree>
    <p:extLst>
      <p:ext uri="{BB962C8B-B14F-4D97-AF65-F5344CB8AC3E}">
        <p14:creationId xmlns:p14="http://schemas.microsoft.com/office/powerpoint/2010/main" val="34645659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2">
          <a:extLst>
            <a:ext uri="{FF2B5EF4-FFF2-40B4-BE49-F238E27FC236}">
              <a16:creationId xmlns:a16="http://schemas.microsoft.com/office/drawing/2014/main" id="{63DC2E94-E1BB-6F30-3725-16F7528428A4}"/>
            </a:ext>
          </a:extLst>
        </p:cNvPr>
        <p:cNvGrpSpPr/>
        <p:nvPr/>
      </p:nvGrpSpPr>
      <p:grpSpPr>
        <a:xfrm>
          <a:off x="0" y="0"/>
          <a:ext cx="0" cy="0"/>
          <a:chOff x="0" y="0"/>
          <a:chExt cx="0" cy="0"/>
        </a:xfrm>
      </p:grpSpPr>
      <p:sp>
        <p:nvSpPr>
          <p:cNvPr id="213" name="Google Shape;213;p37">
            <a:extLst>
              <a:ext uri="{FF2B5EF4-FFF2-40B4-BE49-F238E27FC236}">
                <a16:creationId xmlns:a16="http://schemas.microsoft.com/office/drawing/2014/main" id="{4CD58F1A-103E-C3B8-1DF5-1E31DB3645D5}"/>
              </a:ext>
            </a:extLst>
          </p:cNvPr>
          <p:cNvSpPr txBox="1">
            <a:spLocks noGrp="1"/>
          </p:cNvSpPr>
          <p:nvPr>
            <p:ph type="title"/>
          </p:nvPr>
        </p:nvSpPr>
        <p:spPr>
          <a:xfrm>
            <a:off x="675650" y="6414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b="1" dirty="0">
                <a:solidFill>
                  <a:srgbClr val="000000"/>
                </a:solidFill>
                <a:latin typeface="Arial"/>
                <a:ea typeface="Arial"/>
                <a:cs typeface="Arial"/>
                <a:sym typeface="Arial"/>
              </a:rPr>
              <a:t>Discriminative Power of </a:t>
            </a:r>
            <a:r>
              <a:rPr lang="en-US" b="1" dirty="0" err="1">
                <a:solidFill>
                  <a:srgbClr val="000000"/>
                </a:solidFill>
                <a:latin typeface="Arial"/>
                <a:ea typeface="Arial"/>
                <a:cs typeface="Arial"/>
                <a:sym typeface="Arial"/>
              </a:rPr>
              <a:t>GoodClusterScore</a:t>
            </a:r>
            <a:r>
              <a:rPr lang="en-US" b="1" dirty="0">
                <a:solidFill>
                  <a:srgbClr val="000000"/>
                </a:solidFill>
                <a:latin typeface="Arial"/>
                <a:ea typeface="Arial"/>
                <a:cs typeface="Arial"/>
                <a:sym typeface="Arial"/>
              </a:rPr>
              <a:t> </a:t>
            </a:r>
            <a:r>
              <a:rPr lang="en-US" dirty="0">
                <a:solidFill>
                  <a:srgbClr val="000000"/>
                </a:solidFill>
                <a:latin typeface="Arial"/>
                <a:ea typeface="Arial"/>
                <a:cs typeface="Arial"/>
                <a:sym typeface="Arial"/>
              </a:rPr>
              <a:t>(GCS)</a:t>
            </a:r>
            <a:endParaRPr dirty="0">
              <a:latin typeface="+mn-lt"/>
            </a:endParaRPr>
          </a:p>
        </p:txBody>
      </p:sp>
      <p:sp>
        <p:nvSpPr>
          <p:cNvPr id="214" name="Google Shape;214;p37">
            <a:extLst>
              <a:ext uri="{FF2B5EF4-FFF2-40B4-BE49-F238E27FC236}">
                <a16:creationId xmlns:a16="http://schemas.microsoft.com/office/drawing/2014/main" id="{25096DC4-0DDE-923C-4246-B4301C96D9D6}"/>
              </a:ext>
            </a:extLst>
          </p:cNvPr>
          <p:cNvSpPr txBox="1">
            <a:spLocks noGrp="1"/>
          </p:cNvSpPr>
          <p:nvPr>
            <p:ph type="body" idx="1"/>
          </p:nvPr>
        </p:nvSpPr>
        <p:spPr>
          <a:xfrm>
            <a:off x="736293" y="1842449"/>
            <a:ext cx="4001359" cy="2596189"/>
          </a:xfrm>
          <a:prstGeom prst="rect">
            <a:avLst/>
          </a:prstGeom>
        </p:spPr>
        <p:txBody>
          <a:bodyPr spcFirstLastPara="1" wrap="square" lIns="91425" tIns="91425" rIns="91425" bIns="91425" anchor="t" anchorCtr="0">
            <a:normAutofit/>
          </a:bodyPr>
          <a:lstStyle/>
          <a:p>
            <a:pPr marL="0" indent="0">
              <a:spcBef>
                <a:spcPts val="1200"/>
              </a:spcBef>
              <a:buClr>
                <a:srgbClr val="000000"/>
              </a:buClr>
              <a:buSzPct val="160000"/>
              <a:buNone/>
            </a:pPr>
            <a:r>
              <a:rPr lang="en-US" sz="1100" dirty="0">
                <a:solidFill>
                  <a:srgbClr val="000000"/>
                </a:solidFill>
                <a:latin typeface="Arial"/>
                <a:ea typeface="Arial"/>
                <a:cs typeface="Arial"/>
                <a:sym typeface="Arial"/>
              </a:rPr>
              <a:t>Comparing the GCS of different temporal features helps in identifying which feature can divide the dataset into cohesive and distinct groups more efficiently.</a:t>
            </a:r>
          </a:p>
          <a:p>
            <a:pPr marL="0" indent="0">
              <a:spcBef>
                <a:spcPts val="1200"/>
              </a:spcBef>
              <a:buClr>
                <a:srgbClr val="000000"/>
              </a:buClr>
              <a:buSzPct val="160000"/>
              <a:buNone/>
            </a:pPr>
            <a:endParaRPr lang="en-US" sz="1100" dirty="0">
              <a:solidFill>
                <a:srgbClr val="000000"/>
              </a:solidFill>
              <a:latin typeface="Arial"/>
              <a:ea typeface="Arial"/>
              <a:cs typeface="Arial"/>
              <a:sym typeface="Arial"/>
            </a:endParaRPr>
          </a:p>
          <a:p>
            <a:pPr marL="0" indent="0">
              <a:spcBef>
                <a:spcPts val="1200"/>
              </a:spcBef>
              <a:buClr>
                <a:srgbClr val="000000"/>
              </a:buClr>
              <a:buSzPct val="160000"/>
              <a:buNone/>
            </a:pPr>
            <a:r>
              <a:rPr lang="en-US" sz="1100" dirty="0">
                <a:solidFill>
                  <a:srgbClr val="000000"/>
                </a:solidFill>
                <a:latin typeface="Arial"/>
                <a:ea typeface="Arial"/>
                <a:cs typeface="Arial"/>
                <a:sym typeface="Arial"/>
              </a:rPr>
              <a:t>A </a:t>
            </a:r>
            <a:r>
              <a:rPr lang="en-US" sz="1100" b="1" dirty="0">
                <a:solidFill>
                  <a:srgbClr val="000000"/>
                </a:solidFill>
                <a:latin typeface="Arial"/>
                <a:ea typeface="Arial"/>
                <a:cs typeface="Arial"/>
                <a:sym typeface="Arial"/>
              </a:rPr>
              <a:t>higher</a:t>
            </a:r>
            <a:r>
              <a:rPr lang="en-US" sz="1100" dirty="0">
                <a:solidFill>
                  <a:srgbClr val="000000"/>
                </a:solidFill>
                <a:latin typeface="Arial"/>
                <a:ea typeface="Arial"/>
                <a:cs typeface="Arial"/>
                <a:sym typeface="Arial"/>
              </a:rPr>
              <a:t> </a:t>
            </a:r>
            <a:r>
              <a:rPr lang="en-US" sz="1100" dirty="0" err="1">
                <a:solidFill>
                  <a:srgbClr val="000000"/>
                </a:solidFill>
                <a:latin typeface="Arial"/>
                <a:ea typeface="Arial"/>
                <a:cs typeface="Arial"/>
                <a:sym typeface="Arial"/>
              </a:rPr>
              <a:t>GoodClusterScore</a:t>
            </a:r>
            <a:r>
              <a:rPr lang="en-US" sz="1100" dirty="0">
                <a:solidFill>
                  <a:srgbClr val="000000"/>
                </a:solidFill>
                <a:latin typeface="Arial"/>
                <a:ea typeface="Arial"/>
                <a:cs typeface="Arial"/>
                <a:sym typeface="Arial"/>
              </a:rPr>
              <a:t> indicates well-separated, tightly packed clusters, implying high discriminability. </a:t>
            </a:r>
          </a:p>
          <a:p>
            <a:pPr marL="0" indent="0">
              <a:spcBef>
                <a:spcPts val="1200"/>
              </a:spcBef>
              <a:buClr>
                <a:srgbClr val="000000"/>
              </a:buClr>
              <a:buSzPct val="160000"/>
              <a:buNone/>
            </a:pPr>
            <a:r>
              <a:rPr lang="en-US" sz="1100" dirty="0">
                <a:solidFill>
                  <a:srgbClr val="000000"/>
                </a:solidFill>
                <a:latin typeface="Arial"/>
                <a:ea typeface="Arial"/>
                <a:cs typeface="Arial"/>
                <a:sym typeface="Arial"/>
              </a:rPr>
              <a:t>A </a:t>
            </a:r>
            <a:r>
              <a:rPr lang="en-US" sz="1100" b="1" dirty="0">
                <a:solidFill>
                  <a:srgbClr val="000000"/>
                </a:solidFill>
                <a:latin typeface="Arial"/>
                <a:ea typeface="Arial"/>
                <a:cs typeface="Arial"/>
                <a:sym typeface="Arial"/>
              </a:rPr>
              <a:t>lower</a:t>
            </a:r>
            <a:r>
              <a:rPr lang="en-US" sz="1100" dirty="0">
                <a:solidFill>
                  <a:srgbClr val="000000"/>
                </a:solidFill>
                <a:latin typeface="Arial"/>
                <a:ea typeface="Arial"/>
                <a:cs typeface="Arial"/>
                <a:sym typeface="Arial"/>
              </a:rPr>
              <a:t> value suggests overlapping or loosely structured clusters, meaning the features lack discriminative power.</a:t>
            </a:r>
          </a:p>
        </p:txBody>
      </p:sp>
      <p:pic>
        <p:nvPicPr>
          <p:cNvPr id="4" name="Picture 3">
            <a:extLst>
              <a:ext uri="{FF2B5EF4-FFF2-40B4-BE49-F238E27FC236}">
                <a16:creationId xmlns:a16="http://schemas.microsoft.com/office/drawing/2014/main" id="{19126AD3-BFFF-B52A-6DAD-4111533B4E2B}"/>
              </a:ext>
            </a:extLst>
          </p:cNvPr>
          <p:cNvPicPr>
            <a:picLocks noChangeAspect="1"/>
          </p:cNvPicPr>
          <p:nvPr/>
        </p:nvPicPr>
        <p:blipFill>
          <a:blip r:embed="rId3"/>
          <a:stretch>
            <a:fillRect/>
          </a:stretch>
        </p:blipFill>
        <p:spPr>
          <a:xfrm>
            <a:off x="4894380" y="1644181"/>
            <a:ext cx="3638038" cy="2708318"/>
          </a:xfrm>
          <a:prstGeom prst="rect">
            <a:avLst/>
          </a:prstGeom>
        </p:spPr>
      </p:pic>
    </p:spTree>
    <p:extLst>
      <p:ext uri="{BB962C8B-B14F-4D97-AF65-F5344CB8AC3E}">
        <p14:creationId xmlns:p14="http://schemas.microsoft.com/office/powerpoint/2010/main" val="15903529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2">
          <a:extLst>
            <a:ext uri="{FF2B5EF4-FFF2-40B4-BE49-F238E27FC236}">
              <a16:creationId xmlns:a16="http://schemas.microsoft.com/office/drawing/2014/main" id="{10756499-5A6F-1048-78A4-E484C63045F8}"/>
            </a:ext>
          </a:extLst>
        </p:cNvPr>
        <p:cNvGrpSpPr/>
        <p:nvPr/>
      </p:nvGrpSpPr>
      <p:grpSpPr>
        <a:xfrm>
          <a:off x="0" y="0"/>
          <a:ext cx="0" cy="0"/>
          <a:chOff x="0" y="0"/>
          <a:chExt cx="0" cy="0"/>
        </a:xfrm>
      </p:grpSpPr>
      <p:sp>
        <p:nvSpPr>
          <p:cNvPr id="213" name="Google Shape;213;p37">
            <a:extLst>
              <a:ext uri="{FF2B5EF4-FFF2-40B4-BE49-F238E27FC236}">
                <a16:creationId xmlns:a16="http://schemas.microsoft.com/office/drawing/2014/main" id="{B32DF751-323A-DA0F-8DD6-CA4F2107D0F2}"/>
              </a:ext>
            </a:extLst>
          </p:cNvPr>
          <p:cNvSpPr txBox="1">
            <a:spLocks noGrp="1"/>
          </p:cNvSpPr>
          <p:nvPr>
            <p:ph type="title"/>
          </p:nvPr>
        </p:nvSpPr>
        <p:spPr>
          <a:xfrm>
            <a:off x="675650" y="6414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sz="2800" dirty="0">
                <a:solidFill>
                  <a:srgbClr val="000000"/>
                </a:solidFill>
                <a:latin typeface="Arial"/>
                <a:ea typeface="Arial"/>
                <a:cs typeface="Arial"/>
                <a:sym typeface="Arial"/>
              </a:rPr>
              <a:t>Clustering-Based Recursive Segmentation</a:t>
            </a:r>
            <a:endParaRPr dirty="0">
              <a:latin typeface="+mn-lt"/>
            </a:endParaRPr>
          </a:p>
        </p:txBody>
      </p:sp>
      <p:sp>
        <p:nvSpPr>
          <p:cNvPr id="214" name="Google Shape;214;p37">
            <a:extLst>
              <a:ext uri="{FF2B5EF4-FFF2-40B4-BE49-F238E27FC236}">
                <a16:creationId xmlns:a16="http://schemas.microsoft.com/office/drawing/2014/main" id="{A746E285-553D-C34D-2D25-8276DE56665F}"/>
              </a:ext>
            </a:extLst>
          </p:cNvPr>
          <p:cNvSpPr txBox="1">
            <a:spLocks noGrp="1"/>
          </p:cNvSpPr>
          <p:nvPr>
            <p:ph type="body" idx="1"/>
          </p:nvPr>
        </p:nvSpPr>
        <p:spPr>
          <a:xfrm>
            <a:off x="675650" y="1762936"/>
            <a:ext cx="3791450" cy="2895203"/>
          </a:xfrm>
          <a:prstGeom prst="rect">
            <a:avLst/>
          </a:prstGeom>
        </p:spPr>
        <p:txBody>
          <a:bodyPr spcFirstLastPara="1" wrap="square" lIns="91425" tIns="91425" rIns="91425" bIns="91425" anchor="t" anchorCtr="0">
            <a:normAutofit/>
          </a:bodyPr>
          <a:lstStyle/>
          <a:p>
            <a:pPr marL="0" indent="0">
              <a:spcBef>
                <a:spcPts val="1200"/>
              </a:spcBef>
              <a:buClr>
                <a:srgbClr val="000000"/>
              </a:buClr>
              <a:buSzPct val="160000"/>
              <a:buNone/>
            </a:pPr>
            <a:r>
              <a:rPr lang="en-US" sz="1100" dirty="0">
                <a:solidFill>
                  <a:schemeClr val="bg2"/>
                </a:solidFill>
                <a:latin typeface="+mn-lt"/>
              </a:rPr>
              <a:t>Clustering-Based Recursive Segmentation </a:t>
            </a:r>
            <a:r>
              <a:rPr lang="en-US" sz="1100" b="1" dirty="0">
                <a:solidFill>
                  <a:schemeClr val="bg2"/>
                </a:solidFill>
                <a:latin typeface="+mn-lt"/>
              </a:rPr>
              <a:t>mirrors</a:t>
            </a:r>
            <a:r>
              <a:rPr lang="en-US" sz="1100" dirty="0">
                <a:solidFill>
                  <a:schemeClr val="bg2"/>
                </a:solidFill>
                <a:latin typeface="+mn-lt"/>
              </a:rPr>
              <a:t> decision tree construction.</a:t>
            </a:r>
          </a:p>
          <a:p>
            <a:pPr marL="0" indent="0">
              <a:spcBef>
                <a:spcPts val="1200"/>
              </a:spcBef>
              <a:buClr>
                <a:srgbClr val="000000"/>
              </a:buClr>
              <a:buSzPct val="160000"/>
              <a:buNone/>
            </a:pPr>
            <a:r>
              <a:rPr lang="en-US" sz="1100" dirty="0">
                <a:solidFill>
                  <a:schemeClr val="bg2"/>
                </a:solidFill>
                <a:latin typeface="+mn-lt"/>
              </a:rPr>
              <a:t>Replaces </a:t>
            </a:r>
            <a:r>
              <a:rPr lang="en-US" sz="1100" b="1" dirty="0">
                <a:solidFill>
                  <a:schemeClr val="bg2"/>
                </a:solidFill>
                <a:latin typeface="+mn-lt"/>
              </a:rPr>
              <a:t>entropy-based</a:t>
            </a:r>
            <a:r>
              <a:rPr lang="en-US" sz="1100" dirty="0">
                <a:solidFill>
                  <a:schemeClr val="bg2"/>
                </a:solidFill>
                <a:latin typeface="+mn-lt"/>
              </a:rPr>
              <a:t> splits with clustering-driven </a:t>
            </a:r>
            <a:r>
              <a:rPr lang="en-US" sz="1100" b="1" dirty="0" err="1">
                <a:solidFill>
                  <a:schemeClr val="bg2"/>
                </a:solidFill>
                <a:latin typeface="+mn-lt"/>
              </a:rPr>
              <a:t>GoodClusterScore</a:t>
            </a:r>
            <a:r>
              <a:rPr lang="en-US" sz="1100" b="1" dirty="0">
                <a:solidFill>
                  <a:schemeClr val="bg2"/>
                </a:solidFill>
                <a:latin typeface="+mn-lt"/>
              </a:rPr>
              <a:t> (GCS). </a:t>
            </a:r>
          </a:p>
          <a:p>
            <a:pPr marL="0" indent="0">
              <a:spcBef>
                <a:spcPts val="1200"/>
              </a:spcBef>
              <a:buClr>
                <a:srgbClr val="000000"/>
              </a:buClr>
              <a:buSzPct val="160000"/>
              <a:buNone/>
            </a:pPr>
            <a:r>
              <a:rPr lang="en-US" sz="1100" dirty="0">
                <a:solidFill>
                  <a:schemeClr val="bg2"/>
                </a:solidFill>
                <a:latin typeface="+mn-lt"/>
              </a:rPr>
              <a:t>At each step, temporal features are clustered, and the feature yielding the </a:t>
            </a:r>
            <a:r>
              <a:rPr lang="en-US" sz="1100" b="1" dirty="0">
                <a:solidFill>
                  <a:schemeClr val="bg2"/>
                </a:solidFill>
                <a:latin typeface="+mn-lt"/>
              </a:rPr>
              <a:t>highest</a:t>
            </a:r>
            <a:r>
              <a:rPr lang="en-US" sz="1100" dirty="0">
                <a:solidFill>
                  <a:schemeClr val="bg2"/>
                </a:solidFill>
                <a:latin typeface="+mn-lt"/>
              </a:rPr>
              <a:t> </a:t>
            </a:r>
            <a:r>
              <a:rPr lang="en-US" sz="1100" dirty="0" err="1">
                <a:solidFill>
                  <a:schemeClr val="bg2"/>
                </a:solidFill>
                <a:latin typeface="+mn-lt"/>
              </a:rPr>
              <a:t>GoodClusterScore</a:t>
            </a:r>
            <a:r>
              <a:rPr lang="en-US" sz="1100" dirty="0">
                <a:solidFill>
                  <a:schemeClr val="bg2"/>
                </a:solidFill>
                <a:latin typeface="+mn-lt"/>
              </a:rPr>
              <a:t> (GCS) is selected for splitting.</a:t>
            </a:r>
          </a:p>
          <a:p>
            <a:pPr marL="0" indent="0">
              <a:spcBef>
                <a:spcPts val="1200"/>
              </a:spcBef>
              <a:buClr>
                <a:srgbClr val="000000"/>
              </a:buClr>
              <a:buSzPct val="160000"/>
              <a:buNone/>
            </a:pPr>
            <a:r>
              <a:rPr lang="en-US" sz="1100" dirty="0">
                <a:solidFill>
                  <a:schemeClr val="bg2"/>
                </a:solidFill>
                <a:latin typeface="+mn-lt"/>
              </a:rPr>
              <a:t>The process stops when no feature produces a GCS above a defined </a:t>
            </a:r>
            <a:r>
              <a:rPr lang="en-US" sz="1100" b="1" dirty="0">
                <a:solidFill>
                  <a:schemeClr val="bg2"/>
                </a:solidFill>
                <a:latin typeface="+mn-lt"/>
              </a:rPr>
              <a:t>threshold</a:t>
            </a:r>
            <a:r>
              <a:rPr lang="en-US" sz="1100" dirty="0">
                <a:solidFill>
                  <a:schemeClr val="bg2"/>
                </a:solidFill>
                <a:latin typeface="+mn-lt"/>
              </a:rPr>
              <a:t>, preventing over-segmentation and preserving </a:t>
            </a:r>
            <a:r>
              <a:rPr lang="en-US" sz="1100" b="1" dirty="0">
                <a:solidFill>
                  <a:schemeClr val="bg2"/>
                </a:solidFill>
                <a:latin typeface="+mn-lt"/>
              </a:rPr>
              <a:t>interpretability</a:t>
            </a:r>
            <a:r>
              <a:rPr lang="en-US" sz="1100" dirty="0">
                <a:solidFill>
                  <a:schemeClr val="bg2"/>
                </a:solidFill>
                <a:latin typeface="+mn-lt"/>
              </a:rPr>
              <a:t>.</a:t>
            </a:r>
            <a:endParaRPr lang="en-US" sz="1100" dirty="0">
              <a:solidFill>
                <a:schemeClr val="bg2"/>
              </a:solidFill>
              <a:latin typeface="+mn-lt"/>
              <a:ea typeface="Arial"/>
              <a:cs typeface="Arial"/>
              <a:sym typeface="Arial"/>
            </a:endParaRPr>
          </a:p>
        </p:txBody>
      </p:sp>
      <p:pic>
        <p:nvPicPr>
          <p:cNvPr id="3" name="Picture 2">
            <a:extLst>
              <a:ext uri="{FF2B5EF4-FFF2-40B4-BE49-F238E27FC236}">
                <a16:creationId xmlns:a16="http://schemas.microsoft.com/office/drawing/2014/main" id="{1709DD38-78F3-E455-76DD-B1F4049C979C}"/>
              </a:ext>
            </a:extLst>
          </p:cNvPr>
          <p:cNvPicPr>
            <a:picLocks noChangeAspect="1"/>
          </p:cNvPicPr>
          <p:nvPr/>
        </p:nvPicPr>
        <p:blipFill>
          <a:blip r:embed="rId3"/>
          <a:stretch>
            <a:fillRect/>
          </a:stretch>
        </p:blipFill>
        <p:spPr>
          <a:xfrm>
            <a:off x="4467100" y="1855701"/>
            <a:ext cx="4494099" cy="2195774"/>
          </a:xfrm>
          <a:prstGeom prst="rect">
            <a:avLst/>
          </a:prstGeom>
        </p:spPr>
      </p:pic>
    </p:spTree>
    <p:extLst>
      <p:ext uri="{BB962C8B-B14F-4D97-AF65-F5344CB8AC3E}">
        <p14:creationId xmlns:p14="http://schemas.microsoft.com/office/powerpoint/2010/main" val="15746670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970FD0-7C12-64BA-9565-FA1FFBCC168A}"/>
              </a:ext>
            </a:extLst>
          </p:cNvPr>
          <p:cNvPicPr>
            <a:picLocks noChangeAspect="1"/>
          </p:cNvPicPr>
          <p:nvPr/>
        </p:nvPicPr>
        <p:blipFill>
          <a:blip r:embed="rId2"/>
          <a:stretch>
            <a:fillRect/>
          </a:stretch>
        </p:blipFill>
        <p:spPr>
          <a:xfrm>
            <a:off x="0" y="1572"/>
            <a:ext cx="9144000" cy="5140356"/>
          </a:xfrm>
          <a:prstGeom prst="rect">
            <a:avLst/>
          </a:prstGeom>
        </p:spPr>
      </p:pic>
    </p:spTree>
    <p:extLst>
      <p:ext uri="{BB962C8B-B14F-4D97-AF65-F5344CB8AC3E}">
        <p14:creationId xmlns:p14="http://schemas.microsoft.com/office/powerpoint/2010/main" val="22875397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03228-7737-AC7D-72C0-E2ED7F071DE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246BF02-05BD-A3A7-B3D3-DD82BA18B848}"/>
              </a:ext>
            </a:extLst>
          </p:cNvPr>
          <p:cNvSpPr txBox="1"/>
          <p:nvPr/>
        </p:nvSpPr>
        <p:spPr>
          <a:xfrm>
            <a:off x="1583681" y="1229247"/>
            <a:ext cx="6215177" cy="477054"/>
          </a:xfrm>
          <a:prstGeom prst="rect">
            <a:avLst/>
          </a:prstGeom>
          <a:noFill/>
        </p:spPr>
        <p:txBody>
          <a:bodyPr wrap="square">
            <a:spAutoFit/>
          </a:bodyPr>
          <a:lstStyle/>
          <a:p>
            <a:r>
              <a:rPr lang="en-IN" sz="2500" dirty="0">
                <a:latin typeface="+mn-lt"/>
              </a:rPr>
              <a:t>CSP Pipeline (Interpretability Throughout) </a:t>
            </a:r>
            <a:endParaRPr lang="en-IN" sz="2500" dirty="0"/>
          </a:p>
        </p:txBody>
      </p:sp>
      <p:sp>
        <p:nvSpPr>
          <p:cNvPr id="2" name="TextBox 1">
            <a:extLst>
              <a:ext uri="{FF2B5EF4-FFF2-40B4-BE49-F238E27FC236}">
                <a16:creationId xmlns:a16="http://schemas.microsoft.com/office/drawing/2014/main" id="{63E39B1F-E845-D42C-C722-13F551BB6B70}"/>
              </a:ext>
            </a:extLst>
          </p:cNvPr>
          <p:cNvSpPr txBox="1"/>
          <p:nvPr/>
        </p:nvSpPr>
        <p:spPr>
          <a:xfrm>
            <a:off x="2187449" y="1971368"/>
            <a:ext cx="4769102" cy="1107996"/>
          </a:xfrm>
          <a:prstGeom prst="rect">
            <a:avLst/>
          </a:prstGeom>
          <a:noFill/>
        </p:spPr>
        <p:txBody>
          <a:bodyPr wrap="square">
            <a:spAutoFit/>
          </a:bodyPr>
          <a:lstStyle/>
          <a:p>
            <a:r>
              <a:rPr lang="en-IN" sz="6600" dirty="0">
                <a:latin typeface="+mn-lt"/>
              </a:rPr>
              <a:t>Perturbation</a:t>
            </a:r>
            <a:endParaRPr lang="en-IN" sz="6600" dirty="0"/>
          </a:p>
        </p:txBody>
      </p:sp>
    </p:spTree>
    <p:extLst>
      <p:ext uri="{BB962C8B-B14F-4D97-AF65-F5344CB8AC3E}">
        <p14:creationId xmlns:p14="http://schemas.microsoft.com/office/powerpoint/2010/main" val="82844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57467319-E8FA-A5D3-FE9E-B9C59C601889}"/>
            </a:ext>
          </a:extLst>
        </p:cNvPr>
        <p:cNvGrpSpPr/>
        <p:nvPr/>
      </p:nvGrpSpPr>
      <p:grpSpPr>
        <a:xfrm>
          <a:off x="0" y="0"/>
          <a:ext cx="0" cy="0"/>
          <a:chOff x="0" y="0"/>
          <a:chExt cx="0" cy="0"/>
        </a:xfrm>
      </p:grpSpPr>
      <p:sp>
        <p:nvSpPr>
          <p:cNvPr id="175" name="Google Shape;175;p32">
            <a:extLst>
              <a:ext uri="{FF2B5EF4-FFF2-40B4-BE49-F238E27FC236}">
                <a16:creationId xmlns:a16="http://schemas.microsoft.com/office/drawing/2014/main" id="{827642F5-D353-CD12-3340-ECBC20E4610E}"/>
              </a:ext>
            </a:extLst>
          </p:cNvPr>
          <p:cNvSpPr txBox="1">
            <a:spLocks noGrp="1"/>
          </p:cNvSpPr>
          <p:nvPr>
            <p:ph type="title"/>
          </p:nvPr>
        </p:nvSpPr>
        <p:spPr>
          <a:xfrm>
            <a:off x="675650" y="6414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mn-lt"/>
              </a:rPr>
              <a:t>Aim of Perturbation</a:t>
            </a:r>
            <a:endParaRPr dirty="0">
              <a:latin typeface="+mn-lt"/>
            </a:endParaRPr>
          </a:p>
        </p:txBody>
      </p:sp>
      <p:sp>
        <p:nvSpPr>
          <p:cNvPr id="176" name="Google Shape;176;p32">
            <a:extLst>
              <a:ext uri="{FF2B5EF4-FFF2-40B4-BE49-F238E27FC236}">
                <a16:creationId xmlns:a16="http://schemas.microsoft.com/office/drawing/2014/main" id="{E11719CD-5511-EEEE-F6E2-56C35027274E}"/>
              </a:ext>
            </a:extLst>
          </p:cNvPr>
          <p:cNvSpPr txBox="1">
            <a:spLocks noGrp="1"/>
          </p:cNvSpPr>
          <p:nvPr>
            <p:ph type="body" idx="1"/>
          </p:nvPr>
        </p:nvSpPr>
        <p:spPr>
          <a:xfrm>
            <a:off x="675650" y="2637146"/>
            <a:ext cx="7688700" cy="1212612"/>
          </a:xfrm>
          <a:prstGeom prst="rect">
            <a:avLst/>
          </a:prstGeom>
        </p:spPr>
        <p:txBody>
          <a:bodyPr spcFirstLastPara="1" wrap="square" lIns="91425" tIns="91425" rIns="91425" bIns="91425" anchor="t" anchorCtr="0">
            <a:noAutofit/>
          </a:bodyPr>
          <a:lstStyle/>
          <a:p>
            <a:pPr marL="0" lvl="0" indent="0" algn="l" rtl="0">
              <a:lnSpc>
                <a:spcPct val="100000"/>
              </a:lnSpc>
              <a:spcBef>
                <a:spcPts val="1200"/>
              </a:spcBef>
              <a:buNone/>
            </a:pPr>
            <a:r>
              <a:rPr lang="en-US" sz="1100" dirty="0">
                <a:solidFill>
                  <a:srgbClr val="000000"/>
                </a:solidFill>
                <a:latin typeface="Arial"/>
                <a:ea typeface="Arial"/>
                <a:cs typeface="Arial"/>
                <a:sym typeface="Arial"/>
              </a:rPr>
              <a:t>Perturbations should preserve </a:t>
            </a:r>
            <a:r>
              <a:rPr lang="en-US" sz="1100" b="1" dirty="0">
                <a:solidFill>
                  <a:srgbClr val="000000"/>
                </a:solidFill>
                <a:latin typeface="Arial"/>
                <a:ea typeface="Arial"/>
                <a:cs typeface="Arial"/>
                <a:sym typeface="Arial"/>
              </a:rPr>
              <a:t>spatiotemporal coherence</a:t>
            </a:r>
            <a:r>
              <a:rPr lang="en-US" sz="1100" dirty="0">
                <a:solidFill>
                  <a:srgbClr val="000000"/>
                </a:solidFill>
                <a:latin typeface="Arial"/>
                <a:ea typeface="Arial"/>
                <a:cs typeface="Arial"/>
                <a:sym typeface="Arial"/>
              </a:rPr>
              <a:t>.</a:t>
            </a:r>
          </a:p>
          <a:p>
            <a:pPr marL="0" lvl="0" indent="0" algn="l" rtl="0">
              <a:lnSpc>
                <a:spcPct val="100000"/>
              </a:lnSpc>
              <a:spcBef>
                <a:spcPts val="1200"/>
              </a:spcBef>
              <a:buNone/>
            </a:pPr>
            <a:r>
              <a:rPr lang="en-US" sz="1100" dirty="0">
                <a:solidFill>
                  <a:srgbClr val="000000"/>
                </a:solidFill>
                <a:latin typeface="Arial"/>
                <a:ea typeface="Arial"/>
                <a:cs typeface="Arial"/>
                <a:sym typeface="Arial"/>
              </a:rPr>
              <a:t>Overcome </a:t>
            </a:r>
            <a:r>
              <a:rPr lang="en-US" sz="1100" b="1" dirty="0">
                <a:solidFill>
                  <a:srgbClr val="000000"/>
                </a:solidFill>
                <a:latin typeface="Arial"/>
                <a:ea typeface="Arial"/>
                <a:cs typeface="Arial"/>
                <a:sym typeface="Arial"/>
              </a:rPr>
              <a:t>computational limitations </a:t>
            </a:r>
            <a:r>
              <a:rPr lang="en-US" sz="1100" dirty="0">
                <a:solidFill>
                  <a:srgbClr val="000000"/>
                </a:solidFill>
                <a:latin typeface="Arial"/>
                <a:ea typeface="Arial"/>
                <a:cs typeface="Arial"/>
                <a:sym typeface="Arial"/>
              </a:rPr>
              <a:t>of traditional perturbation-based XAI methods in handling high-dimensional spatiotemporal data. </a:t>
            </a:r>
          </a:p>
        </p:txBody>
      </p:sp>
      <p:sp>
        <p:nvSpPr>
          <p:cNvPr id="3" name="TextBox 2">
            <a:extLst>
              <a:ext uri="{FF2B5EF4-FFF2-40B4-BE49-F238E27FC236}">
                <a16:creationId xmlns:a16="http://schemas.microsoft.com/office/drawing/2014/main" id="{02B6318F-EC3C-8D02-752D-25C05F1147DF}"/>
              </a:ext>
            </a:extLst>
          </p:cNvPr>
          <p:cNvSpPr txBox="1"/>
          <p:nvPr/>
        </p:nvSpPr>
        <p:spPr>
          <a:xfrm>
            <a:off x="2358886" y="1757906"/>
            <a:ext cx="4572000" cy="523220"/>
          </a:xfrm>
          <a:prstGeom prst="rect">
            <a:avLst/>
          </a:prstGeom>
          <a:noFill/>
        </p:spPr>
        <p:txBody>
          <a:bodyPr wrap="square">
            <a:spAutoFit/>
          </a:bodyPr>
          <a:lstStyle/>
          <a:p>
            <a:pPr marL="0" lvl="0" indent="0" algn="l" rtl="0">
              <a:lnSpc>
                <a:spcPct val="100000"/>
              </a:lnSpc>
              <a:spcBef>
                <a:spcPts val="1200"/>
              </a:spcBef>
              <a:buNone/>
            </a:pPr>
            <a:r>
              <a:rPr lang="en" sz="1400" dirty="0">
                <a:solidFill>
                  <a:srgbClr val="000000"/>
                </a:solidFill>
                <a:latin typeface="Arial"/>
                <a:ea typeface="Arial"/>
                <a:cs typeface="Arial"/>
                <a:sym typeface="Arial"/>
              </a:rPr>
              <a:t>Makes explainability </a:t>
            </a:r>
            <a:r>
              <a:rPr lang="en" sz="1400" b="1" dirty="0">
                <a:solidFill>
                  <a:srgbClr val="000000"/>
                </a:solidFill>
                <a:latin typeface="Arial"/>
                <a:ea typeface="Arial"/>
                <a:cs typeface="Arial"/>
                <a:sym typeface="Arial"/>
              </a:rPr>
              <a:t>more robust </a:t>
            </a:r>
            <a:r>
              <a:rPr lang="en" sz="1400" dirty="0">
                <a:solidFill>
                  <a:srgbClr val="000000"/>
                </a:solidFill>
                <a:latin typeface="Arial"/>
                <a:ea typeface="Arial"/>
                <a:cs typeface="Arial"/>
                <a:sym typeface="Arial"/>
              </a:rPr>
              <a:t>within a given local region (segment) of dataset. </a:t>
            </a:r>
          </a:p>
        </p:txBody>
      </p:sp>
    </p:spTree>
    <p:extLst>
      <p:ext uri="{BB962C8B-B14F-4D97-AF65-F5344CB8AC3E}">
        <p14:creationId xmlns:p14="http://schemas.microsoft.com/office/powerpoint/2010/main" val="1343833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1DB9E3AC-6421-BD4A-D2E5-613C3D9C128A}"/>
            </a:ext>
          </a:extLst>
        </p:cNvPr>
        <p:cNvGrpSpPr/>
        <p:nvPr/>
      </p:nvGrpSpPr>
      <p:grpSpPr>
        <a:xfrm>
          <a:off x="0" y="0"/>
          <a:ext cx="0" cy="0"/>
          <a:chOff x="0" y="0"/>
          <a:chExt cx="0" cy="0"/>
        </a:xfrm>
      </p:grpSpPr>
      <p:sp>
        <p:nvSpPr>
          <p:cNvPr id="175" name="Google Shape;175;p32">
            <a:extLst>
              <a:ext uri="{FF2B5EF4-FFF2-40B4-BE49-F238E27FC236}">
                <a16:creationId xmlns:a16="http://schemas.microsoft.com/office/drawing/2014/main" id="{6797640D-1A05-EE96-D531-2264D4B31C48}"/>
              </a:ext>
            </a:extLst>
          </p:cNvPr>
          <p:cNvSpPr txBox="1">
            <a:spLocks noGrp="1"/>
          </p:cNvSpPr>
          <p:nvPr>
            <p:ph type="title"/>
          </p:nvPr>
        </p:nvSpPr>
        <p:spPr>
          <a:xfrm>
            <a:off x="675649" y="641400"/>
            <a:ext cx="7938263"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IN" dirty="0">
                <a:latin typeface="+mn-lt"/>
              </a:rPr>
              <a:t>Meaningful Perturbations with Feature Disentanglement</a:t>
            </a:r>
            <a:endParaRPr dirty="0">
              <a:latin typeface="+mn-lt"/>
            </a:endParaRPr>
          </a:p>
        </p:txBody>
      </p:sp>
      <p:sp>
        <p:nvSpPr>
          <p:cNvPr id="176" name="Google Shape;176;p32">
            <a:extLst>
              <a:ext uri="{FF2B5EF4-FFF2-40B4-BE49-F238E27FC236}">
                <a16:creationId xmlns:a16="http://schemas.microsoft.com/office/drawing/2014/main" id="{010740A7-3F59-90D0-4375-24597C514BB9}"/>
              </a:ext>
            </a:extLst>
          </p:cNvPr>
          <p:cNvSpPr txBox="1">
            <a:spLocks noGrp="1"/>
          </p:cNvSpPr>
          <p:nvPr>
            <p:ph type="body" idx="1"/>
          </p:nvPr>
        </p:nvSpPr>
        <p:spPr>
          <a:xfrm>
            <a:off x="727650" y="1954658"/>
            <a:ext cx="7688700" cy="1712631"/>
          </a:xfrm>
          <a:prstGeom prst="rect">
            <a:avLst/>
          </a:prstGeom>
        </p:spPr>
        <p:txBody>
          <a:bodyPr spcFirstLastPara="1" wrap="square" lIns="91425" tIns="91425" rIns="91425" bIns="91425" anchor="t" anchorCtr="0">
            <a:noAutofit/>
          </a:bodyPr>
          <a:lstStyle/>
          <a:p>
            <a:pPr marL="0" lvl="0" indent="0" algn="l" rtl="0">
              <a:lnSpc>
                <a:spcPct val="100000"/>
              </a:lnSpc>
              <a:spcBef>
                <a:spcPts val="1200"/>
              </a:spcBef>
              <a:buNone/>
            </a:pPr>
            <a:r>
              <a:rPr lang="en-US" sz="1100" dirty="0">
                <a:solidFill>
                  <a:srgbClr val="000000"/>
                </a:solidFill>
                <a:latin typeface="Arial"/>
                <a:ea typeface="Arial"/>
                <a:cs typeface="Arial"/>
                <a:sym typeface="Arial"/>
              </a:rPr>
              <a:t>Enable smooth and </a:t>
            </a:r>
            <a:r>
              <a:rPr lang="en-US" sz="1100" b="1" dirty="0">
                <a:solidFill>
                  <a:srgbClr val="000000"/>
                </a:solidFill>
                <a:latin typeface="Arial"/>
                <a:ea typeface="Arial"/>
                <a:cs typeface="Arial"/>
                <a:sym typeface="Arial"/>
              </a:rPr>
              <a:t>interpretable</a:t>
            </a:r>
            <a:r>
              <a:rPr lang="en-US" sz="1100" dirty="0">
                <a:solidFill>
                  <a:srgbClr val="000000"/>
                </a:solidFill>
                <a:latin typeface="Arial"/>
                <a:ea typeface="Arial"/>
                <a:cs typeface="Arial"/>
                <a:sym typeface="Arial"/>
              </a:rPr>
              <a:t> perturbations in a </a:t>
            </a:r>
            <a:r>
              <a:rPr lang="en-US" sz="1100" b="1" dirty="0">
                <a:solidFill>
                  <a:srgbClr val="000000"/>
                </a:solidFill>
                <a:latin typeface="Arial"/>
                <a:ea typeface="Arial"/>
                <a:cs typeface="Arial"/>
                <a:sym typeface="Arial"/>
              </a:rPr>
              <a:t>continuous</a:t>
            </a:r>
            <a:r>
              <a:rPr lang="en-US" sz="1100" dirty="0">
                <a:solidFill>
                  <a:srgbClr val="000000"/>
                </a:solidFill>
                <a:latin typeface="Arial"/>
                <a:ea typeface="Arial"/>
                <a:cs typeface="Arial"/>
                <a:sym typeface="Arial"/>
              </a:rPr>
              <a:t> latent space.        </a:t>
            </a:r>
            <a:r>
              <a:rPr lang="en-US" sz="1100" i="1" dirty="0">
                <a:solidFill>
                  <a:srgbClr val="000000"/>
                </a:solidFill>
                <a:latin typeface="Arial"/>
                <a:ea typeface="Arial"/>
                <a:cs typeface="Arial"/>
                <a:sym typeface="Arial"/>
              </a:rPr>
              <a:t>Ex</a:t>
            </a:r>
            <a:r>
              <a:rPr lang="en-US" sz="1100" b="1" i="1" dirty="0">
                <a:solidFill>
                  <a:srgbClr val="000000"/>
                </a:solidFill>
                <a:latin typeface="Arial"/>
                <a:ea typeface="Arial"/>
                <a:cs typeface="Arial"/>
                <a:sym typeface="Arial"/>
              </a:rPr>
              <a:t> z = N(0,1)</a:t>
            </a:r>
          </a:p>
          <a:p>
            <a:pPr marL="0" lvl="0" indent="0" algn="l" rtl="0">
              <a:lnSpc>
                <a:spcPct val="100000"/>
              </a:lnSpc>
              <a:spcBef>
                <a:spcPts val="1200"/>
              </a:spcBef>
              <a:buNone/>
            </a:pPr>
            <a:r>
              <a:rPr lang="en-US" sz="1100" dirty="0">
                <a:solidFill>
                  <a:srgbClr val="000000"/>
                </a:solidFill>
                <a:latin typeface="Arial"/>
                <a:ea typeface="Arial"/>
                <a:cs typeface="Arial"/>
                <a:sym typeface="Arial"/>
              </a:rPr>
              <a:t>Allow </a:t>
            </a:r>
            <a:r>
              <a:rPr lang="en-US" sz="1100" b="1" dirty="0">
                <a:solidFill>
                  <a:srgbClr val="000000"/>
                </a:solidFill>
                <a:latin typeface="Arial"/>
                <a:ea typeface="Arial"/>
                <a:cs typeface="Arial"/>
                <a:sym typeface="Arial"/>
              </a:rPr>
              <a:t>structured and consistent </a:t>
            </a:r>
            <a:r>
              <a:rPr lang="en-US" sz="1100" dirty="0">
                <a:solidFill>
                  <a:srgbClr val="000000"/>
                </a:solidFill>
                <a:latin typeface="Arial"/>
                <a:ea typeface="Arial"/>
                <a:cs typeface="Arial"/>
                <a:sym typeface="Arial"/>
              </a:rPr>
              <a:t>changes in reconstructed data post-perturbation.</a:t>
            </a:r>
          </a:p>
          <a:p>
            <a:pPr marL="0" lvl="0" indent="0" algn="l" rtl="0">
              <a:lnSpc>
                <a:spcPct val="100000"/>
              </a:lnSpc>
              <a:spcBef>
                <a:spcPts val="1200"/>
              </a:spcBef>
              <a:buNone/>
            </a:pPr>
            <a:r>
              <a:rPr lang="en-US" sz="1100" dirty="0">
                <a:solidFill>
                  <a:srgbClr val="000000"/>
                </a:solidFill>
                <a:latin typeface="Arial"/>
                <a:ea typeface="Arial"/>
                <a:cs typeface="Arial"/>
                <a:sym typeface="Arial"/>
              </a:rPr>
              <a:t>Preserve </a:t>
            </a:r>
            <a:r>
              <a:rPr lang="en-US" sz="1100" b="1" dirty="0">
                <a:solidFill>
                  <a:srgbClr val="000000"/>
                </a:solidFill>
                <a:latin typeface="Arial"/>
                <a:ea typeface="Arial"/>
                <a:cs typeface="Arial"/>
                <a:sym typeface="Arial"/>
              </a:rPr>
              <a:t>spatiotemporal</a:t>
            </a:r>
            <a:r>
              <a:rPr lang="en-US" sz="1100" dirty="0">
                <a:solidFill>
                  <a:srgbClr val="000000"/>
                </a:solidFill>
                <a:latin typeface="Arial"/>
                <a:ea typeface="Arial"/>
                <a:cs typeface="Arial"/>
                <a:sym typeface="Arial"/>
              </a:rPr>
              <a:t> coherence during perturbations.</a:t>
            </a:r>
          </a:p>
          <a:p>
            <a:pPr marL="0" lvl="0" indent="0" algn="l" rtl="0">
              <a:lnSpc>
                <a:spcPct val="100000"/>
              </a:lnSpc>
              <a:spcBef>
                <a:spcPts val="1200"/>
              </a:spcBef>
              <a:buNone/>
            </a:pPr>
            <a:r>
              <a:rPr lang="en-US" sz="1100" dirty="0">
                <a:solidFill>
                  <a:srgbClr val="000000"/>
                </a:solidFill>
                <a:latin typeface="Arial"/>
                <a:ea typeface="Arial"/>
                <a:cs typeface="Arial"/>
                <a:sym typeface="Arial"/>
              </a:rPr>
              <a:t>Representing spatiotemporal features as sequences of temporal features (rather than single scalars) allows for controlled perturbations for </a:t>
            </a:r>
            <a:r>
              <a:rPr lang="en-US" sz="1100" b="1" dirty="0">
                <a:solidFill>
                  <a:srgbClr val="000000"/>
                </a:solidFill>
                <a:latin typeface="Arial"/>
                <a:ea typeface="Arial"/>
                <a:cs typeface="Arial"/>
                <a:sym typeface="Arial"/>
              </a:rPr>
              <a:t>individual timestep </a:t>
            </a:r>
            <a:r>
              <a:rPr lang="en-US" sz="1100" dirty="0">
                <a:solidFill>
                  <a:srgbClr val="000000"/>
                </a:solidFill>
                <a:latin typeface="Arial"/>
                <a:ea typeface="Arial"/>
                <a:cs typeface="Arial"/>
                <a:sym typeface="Arial"/>
              </a:rPr>
              <a:t>when up-sampling.</a:t>
            </a:r>
            <a:endParaRPr lang="en" sz="110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2055717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91FF8-3296-1867-A343-C3C78BB976E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FB72C26-53C7-5603-F83A-BC628FAD2E0E}"/>
              </a:ext>
            </a:extLst>
          </p:cNvPr>
          <p:cNvSpPr txBox="1"/>
          <p:nvPr/>
        </p:nvSpPr>
        <p:spPr>
          <a:xfrm>
            <a:off x="2286046" y="2017752"/>
            <a:ext cx="4571908" cy="1107996"/>
          </a:xfrm>
          <a:prstGeom prst="rect">
            <a:avLst/>
          </a:prstGeom>
          <a:noFill/>
        </p:spPr>
        <p:txBody>
          <a:bodyPr wrap="square">
            <a:spAutoFit/>
          </a:bodyPr>
          <a:lstStyle/>
          <a:p>
            <a:r>
              <a:rPr lang="en-IN" sz="6600" dirty="0">
                <a:latin typeface="+mn-lt"/>
              </a:rPr>
              <a:t>Case Study</a:t>
            </a:r>
            <a:endParaRPr lang="en-IN" sz="4000" dirty="0"/>
          </a:p>
        </p:txBody>
      </p:sp>
    </p:spTree>
    <p:extLst>
      <p:ext uri="{BB962C8B-B14F-4D97-AF65-F5344CB8AC3E}">
        <p14:creationId xmlns:p14="http://schemas.microsoft.com/office/powerpoint/2010/main" val="3274699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3"/>
          <p:cNvSpPr txBox="1">
            <a:spLocks noGrp="1"/>
          </p:cNvSpPr>
          <p:nvPr>
            <p:ph type="title"/>
          </p:nvPr>
        </p:nvSpPr>
        <p:spPr>
          <a:xfrm>
            <a:off x="675650" y="6414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mn-lt"/>
              </a:rPr>
              <a:t>Dataset</a:t>
            </a:r>
            <a:endParaRPr dirty="0">
              <a:latin typeface="+mn-lt"/>
            </a:endParaRPr>
          </a:p>
        </p:txBody>
      </p:sp>
      <p:sp>
        <p:nvSpPr>
          <p:cNvPr id="182" name="Google Shape;182;p33"/>
          <p:cNvSpPr txBox="1">
            <a:spLocks noGrp="1"/>
          </p:cNvSpPr>
          <p:nvPr>
            <p:ph type="body" idx="1"/>
          </p:nvPr>
        </p:nvSpPr>
        <p:spPr>
          <a:xfrm>
            <a:off x="1034249" y="3754975"/>
            <a:ext cx="7845733" cy="1399200"/>
          </a:xfrm>
          <a:prstGeom prst="rect">
            <a:avLst/>
          </a:prstGeom>
        </p:spPr>
        <p:txBody>
          <a:bodyPr spcFirstLastPara="1" wrap="square" lIns="91425" tIns="91425" rIns="91425" bIns="91425" anchor="t" anchorCtr="0">
            <a:normAutofit/>
          </a:bodyPr>
          <a:lstStyle/>
          <a:p>
            <a:pPr marL="457200" lvl="0" indent="-298450" algn="l" rtl="0">
              <a:spcBef>
                <a:spcPts val="1200"/>
              </a:spcBef>
              <a:spcAft>
                <a:spcPts val="0"/>
              </a:spcAft>
              <a:buClr>
                <a:srgbClr val="000000"/>
              </a:buClr>
              <a:buSzPts val="1100"/>
              <a:buFont typeface="Arial"/>
              <a:buChar char="●"/>
            </a:pPr>
            <a:r>
              <a:rPr lang="en" sz="1100" dirty="0">
                <a:solidFill>
                  <a:srgbClr val="000000"/>
                </a:solidFill>
                <a:latin typeface="Arial"/>
                <a:ea typeface="Arial"/>
                <a:cs typeface="Arial"/>
                <a:sym typeface="Arial"/>
              </a:rPr>
              <a:t>The Dataset consists of 32,000 samples within the European region, </a:t>
            </a:r>
            <a:endParaRPr sz="1100" dirty="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dirty="0">
                <a:solidFill>
                  <a:srgbClr val="000000"/>
                </a:solidFill>
                <a:latin typeface="Arial"/>
                <a:ea typeface="Arial"/>
                <a:cs typeface="Arial"/>
                <a:sym typeface="Arial"/>
              </a:rPr>
              <a:t>Each comprising a series of 30 Sentinel-2 images, each captured at intervals of 5 days. </a:t>
            </a:r>
            <a:endParaRPr sz="1100" dirty="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dirty="0">
                <a:solidFill>
                  <a:srgbClr val="000000"/>
                </a:solidFill>
                <a:latin typeface="Arial"/>
                <a:ea typeface="Arial"/>
                <a:cs typeface="Arial"/>
                <a:sym typeface="Arial"/>
              </a:rPr>
              <a:t>Contain four bands (red, green, blue, and near-infrared) </a:t>
            </a:r>
            <a:endParaRPr sz="1100" dirty="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dirty="0">
                <a:solidFill>
                  <a:srgbClr val="000000"/>
                </a:solidFill>
                <a:latin typeface="Arial"/>
                <a:ea typeface="Arial"/>
                <a:cs typeface="Arial"/>
                <a:sym typeface="Arial"/>
              </a:rPr>
              <a:t>Moreover, accompanying weather-related meteorological data is included, such as precipitation, sea level pressure, and temperature(minimum, maximum, and mean), each comprising a series of 150 images for 150 days.</a:t>
            </a:r>
            <a:endParaRPr sz="1100" dirty="0">
              <a:solidFill>
                <a:srgbClr val="000000"/>
              </a:solidFill>
              <a:latin typeface="Arial"/>
              <a:ea typeface="Arial"/>
              <a:cs typeface="Arial"/>
              <a:sym typeface="Arial"/>
            </a:endParaRPr>
          </a:p>
        </p:txBody>
      </p:sp>
      <p:pic>
        <p:nvPicPr>
          <p:cNvPr id="183" name="Google Shape;183;p33"/>
          <p:cNvPicPr preferRelativeResize="0"/>
          <p:nvPr/>
        </p:nvPicPr>
        <p:blipFill>
          <a:blip r:embed="rId3">
            <a:alphaModFix/>
          </a:blip>
          <a:stretch>
            <a:fillRect/>
          </a:stretch>
        </p:blipFill>
        <p:spPr>
          <a:xfrm>
            <a:off x="2864603" y="1602250"/>
            <a:ext cx="5831183" cy="1938999"/>
          </a:xfrm>
          <a:prstGeom prst="rect">
            <a:avLst/>
          </a:prstGeom>
          <a:noFill/>
          <a:ln>
            <a:noFill/>
          </a:ln>
        </p:spPr>
      </p:pic>
      <p:sp>
        <p:nvSpPr>
          <p:cNvPr id="184" name="Google Shape;184;p33"/>
          <p:cNvSpPr txBox="1">
            <a:spLocks noGrp="1"/>
          </p:cNvSpPr>
          <p:nvPr>
            <p:ph type="body" idx="1"/>
          </p:nvPr>
        </p:nvSpPr>
        <p:spPr>
          <a:xfrm>
            <a:off x="443625" y="1617900"/>
            <a:ext cx="2232900" cy="20601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 b="1">
                <a:solidFill>
                  <a:srgbClr val="000000"/>
                </a:solidFill>
                <a:latin typeface="Arial"/>
                <a:ea typeface="Arial"/>
                <a:cs typeface="Arial"/>
                <a:sym typeface="Arial"/>
              </a:rPr>
              <a:t>EarthNet2021 Dataset:</a:t>
            </a:r>
            <a:endParaRPr b="1">
              <a:solidFill>
                <a:srgbClr val="000000"/>
              </a:solidFill>
              <a:latin typeface="Arial"/>
              <a:ea typeface="Arial"/>
              <a:cs typeface="Arial"/>
              <a:sym typeface="Arial"/>
            </a:endParaRPr>
          </a:p>
          <a:p>
            <a:pPr marL="0" lvl="0" indent="0" algn="l" rtl="0">
              <a:spcBef>
                <a:spcPts val="1200"/>
              </a:spcBef>
              <a:spcAft>
                <a:spcPts val="1200"/>
              </a:spcAft>
              <a:buNone/>
            </a:pPr>
            <a:r>
              <a:rPr lang="en" sz="1100">
                <a:solidFill>
                  <a:srgbClr val="000000"/>
                </a:solidFill>
                <a:latin typeface="Arial"/>
                <a:ea typeface="Arial"/>
                <a:cs typeface="Arial"/>
                <a:sym typeface="Arial"/>
              </a:rPr>
              <a:t>EarthNet2021 is a large-scale dataset and challenge for Earth surface forecasting,which involves predicting satellite imagery conditioned on future weather.</a:t>
            </a:r>
            <a:endParaRPr sz="1100">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4"/>
          <p:cNvSpPr txBox="1">
            <a:spLocks noGrp="1"/>
          </p:cNvSpPr>
          <p:nvPr>
            <p:ph type="title"/>
          </p:nvPr>
        </p:nvSpPr>
        <p:spPr>
          <a:xfrm>
            <a:off x="675650" y="6414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mn-lt"/>
              </a:rPr>
              <a:t>Model Architecture</a:t>
            </a:r>
            <a:endParaRPr dirty="0">
              <a:latin typeface="+mn-lt"/>
            </a:endParaRPr>
          </a:p>
        </p:txBody>
      </p:sp>
      <p:pic>
        <p:nvPicPr>
          <p:cNvPr id="190" name="Google Shape;190;p34"/>
          <p:cNvPicPr preferRelativeResize="0"/>
          <p:nvPr/>
        </p:nvPicPr>
        <p:blipFill>
          <a:blip r:embed="rId3">
            <a:alphaModFix/>
          </a:blip>
          <a:stretch>
            <a:fillRect/>
          </a:stretch>
        </p:blipFill>
        <p:spPr>
          <a:xfrm>
            <a:off x="693987" y="1388600"/>
            <a:ext cx="7652025" cy="2333175"/>
          </a:xfrm>
          <a:prstGeom prst="rect">
            <a:avLst/>
          </a:prstGeom>
          <a:noFill/>
          <a:ln>
            <a:noFill/>
          </a:ln>
        </p:spPr>
      </p:pic>
      <p:sp>
        <p:nvSpPr>
          <p:cNvPr id="191" name="Google Shape;191;p34"/>
          <p:cNvSpPr txBox="1">
            <a:spLocks noGrp="1"/>
          </p:cNvSpPr>
          <p:nvPr>
            <p:ph type="body" idx="1"/>
          </p:nvPr>
        </p:nvSpPr>
        <p:spPr>
          <a:xfrm>
            <a:off x="939000" y="3788675"/>
            <a:ext cx="7357800" cy="9345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 sz="1100" b="1" dirty="0">
                <a:solidFill>
                  <a:srgbClr val="000000"/>
                </a:solidFill>
                <a:latin typeface="Arial"/>
                <a:ea typeface="Arial"/>
                <a:cs typeface="Arial"/>
                <a:sym typeface="Arial"/>
              </a:rPr>
              <a:t>ConvLSTM: </a:t>
            </a:r>
            <a:r>
              <a:rPr lang="en" sz="1100" i="1" dirty="0">
                <a:solidFill>
                  <a:srgbClr val="000000"/>
                </a:solidFill>
                <a:latin typeface="Arial"/>
                <a:ea typeface="Arial"/>
                <a:cs typeface="Arial"/>
                <a:sym typeface="Arial"/>
              </a:rPr>
              <a:t>We trained the model on the IID (In-Domain) split of the EarthNet2021 dataset for 60 epochs. During this training phase, we attained an EarthNetScore of </a:t>
            </a:r>
            <a:r>
              <a:rPr lang="en" sz="1100" b="1" i="1" dirty="0">
                <a:solidFill>
                  <a:srgbClr val="000000"/>
                </a:solidFill>
                <a:latin typeface="Arial"/>
                <a:ea typeface="Arial"/>
                <a:cs typeface="Arial"/>
                <a:sym typeface="Arial"/>
              </a:rPr>
              <a:t>0.3287 (Very close to SOTA performance)</a:t>
            </a:r>
            <a:endParaRPr sz="1100" i="1" dirty="0">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5">
          <a:extLst>
            <a:ext uri="{FF2B5EF4-FFF2-40B4-BE49-F238E27FC236}">
              <a16:creationId xmlns:a16="http://schemas.microsoft.com/office/drawing/2014/main" id="{A96EF85A-9395-C8A0-08B3-493C7F4F44DE}"/>
            </a:ext>
          </a:extLst>
        </p:cNvPr>
        <p:cNvGrpSpPr/>
        <p:nvPr/>
      </p:nvGrpSpPr>
      <p:grpSpPr>
        <a:xfrm>
          <a:off x="0" y="0"/>
          <a:ext cx="0" cy="0"/>
          <a:chOff x="0" y="0"/>
          <a:chExt cx="0" cy="0"/>
        </a:xfrm>
      </p:grpSpPr>
      <p:sp>
        <p:nvSpPr>
          <p:cNvPr id="196" name="Google Shape;196;p35">
            <a:extLst>
              <a:ext uri="{FF2B5EF4-FFF2-40B4-BE49-F238E27FC236}">
                <a16:creationId xmlns:a16="http://schemas.microsoft.com/office/drawing/2014/main" id="{3D56C9D2-CD83-9F87-986A-972E8E109594}"/>
              </a:ext>
            </a:extLst>
          </p:cNvPr>
          <p:cNvSpPr txBox="1">
            <a:spLocks noGrp="1"/>
          </p:cNvSpPr>
          <p:nvPr>
            <p:ph type="title"/>
          </p:nvPr>
        </p:nvSpPr>
        <p:spPr>
          <a:xfrm>
            <a:off x="675650" y="6414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solidFill>
                  <a:srgbClr val="000000"/>
                </a:solidFill>
                <a:latin typeface="Arial"/>
                <a:ea typeface="Arial"/>
                <a:cs typeface="Arial"/>
                <a:sym typeface="Arial"/>
              </a:rPr>
              <a:t>Downsample Spatiotemporal Features</a:t>
            </a:r>
            <a:endParaRPr dirty="0">
              <a:latin typeface="+mn-lt"/>
            </a:endParaRPr>
          </a:p>
        </p:txBody>
      </p:sp>
      <p:sp>
        <p:nvSpPr>
          <p:cNvPr id="199" name="Google Shape;199;p35">
            <a:extLst>
              <a:ext uri="{FF2B5EF4-FFF2-40B4-BE49-F238E27FC236}">
                <a16:creationId xmlns:a16="http://schemas.microsoft.com/office/drawing/2014/main" id="{60FCEB8E-4D26-C602-C594-BBBC3E88963D}"/>
              </a:ext>
            </a:extLst>
          </p:cNvPr>
          <p:cNvSpPr txBox="1"/>
          <p:nvPr/>
        </p:nvSpPr>
        <p:spPr>
          <a:xfrm>
            <a:off x="630500" y="4129099"/>
            <a:ext cx="77790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t>Due to low to Moderate spatial variability, we opted to downsample the meteorological variables to a single average value per timestep.</a:t>
            </a:r>
            <a:endParaRPr sz="1100" dirty="0"/>
          </a:p>
        </p:txBody>
      </p:sp>
      <p:sp>
        <p:nvSpPr>
          <p:cNvPr id="200" name="Google Shape;200;p35">
            <a:extLst>
              <a:ext uri="{FF2B5EF4-FFF2-40B4-BE49-F238E27FC236}">
                <a16:creationId xmlns:a16="http://schemas.microsoft.com/office/drawing/2014/main" id="{7FFFCE0C-EAD8-67ED-F672-427201AE4C0B}"/>
              </a:ext>
            </a:extLst>
          </p:cNvPr>
          <p:cNvSpPr txBox="1"/>
          <p:nvPr/>
        </p:nvSpPr>
        <p:spPr>
          <a:xfrm>
            <a:off x="630500" y="1628324"/>
            <a:ext cx="77790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t>For the EarthNet21 dataset, each sample represents a small geographical area of just 2.56 km², making it an ideal candidate for variability analysis as smaller areas are less likely to exhibit significant spatial heterogeneity, for meteorological variables like temperature, pressure, precipitation.</a:t>
            </a:r>
            <a:endParaRPr sz="1100" dirty="0"/>
          </a:p>
        </p:txBody>
      </p:sp>
      <p:pic>
        <p:nvPicPr>
          <p:cNvPr id="3" name="Picture 2">
            <a:extLst>
              <a:ext uri="{FF2B5EF4-FFF2-40B4-BE49-F238E27FC236}">
                <a16:creationId xmlns:a16="http://schemas.microsoft.com/office/drawing/2014/main" id="{F3B6144E-A61C-8BCB-C432-9BAE6D07DBD6}"/>
              </a:ext>
            </a:extLst>
          </p:cNvPr>
          <p:cNvPicPr>
            <a:picLocks noChangeAspect="1"/>
          </p:cNvPicPr>
          <p:nvPr/>
        </p:nvPicPr>
        <p:blipFill>
          <a:blip r:embed="rId3"/>
          <a:stretch>
            <a:fillRect/>
          </a:stretch>
        </p:blipFill>
        <p:spPr>
          <a:xfrm>
            <a:off x="411842" y="2409555"/>
            <a:ext cx="8467118" cy="1591289"/>
          </a:xfrm>
          <a:prstGeom prst="rect">
            <a:avLst/>
          </a:prstGeom>
        </p:spPr>
      </p:pic>
    </p:spTree>
    <p:extLst>
      <p:ext uri="{BB962C8B-B14F-4D97-AF65-F5344CB8AC3E}">
        <p14:creationId xmlns:p14="http://schemas.microsoft.com/office/powerpoint/2010/main" val="1106718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6"/>
          <p:cNvSpPr txBox="1">
            <a:spLocks noGrp="1"/>
          </p:cNvSpPr>
          <p:nvPr>
            <p:ph type="title"/>
          </p:nvPr>
        </p:nvSpPr>
        <p:spPr>
          <a:xfrm>
            <a:off x="729450" y="6036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mn-lt"/>
              </a:rPr>
              <a:t>Motivation</a:t>
            </a:r>
            <a:endParaRPr dirty="0">
              <a:latin typeface="+mn-lt"/>
            </a:endParaRPr>
          </a:p>
        </p:txBody>
      </p:sp>
      <p:sp>
        <p:nvSpPr>
          <p:cNvPr id="140" name="Google Shape;140;p26"/>
          <p:cNvSpPr txBox="1">
            <a:spLocks noGrp="1"/>
          </p:cNvSpPr>
          <p:nvPr>
            <p:ph type="body" idx="1"/>
          </p:nvPr>
        </p:nvSpPr>
        <p:spPr>
          <a:xfrm>
            <a:off x="729450" y="1348475"/>
            <a:ext cx="7688700" cy="33513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 b="1" dirty="0">
                <a:solidFill>
                  <a:srgbClr val="000000"/>
                </a:solidFill>
                <a:latin typeface="Arial"/>
                <a:ea typeface="Arial"/>
                <a:cs typeface="Arial"/>
                <a:sym typeface="Arial"/>
              </a:rPr>
              <a:t>Challenges in Model Explainability</a:t>
            </a:r>
            <a:endParaRPr b="1" dirty="0">
              <a:solidFill>
                <a:srgbClr val="000000"/>
              </a:solidFill>
              <a:latin typeface="Arial"/>
              <a:ea typeface="Arial"/>
              <a:cs typeface="Arial"/>
              <a:sym typeface="Arial"/>
            </a:endParaRPr>
          </a:p>
          <a:p>
            <a:pPr marL="457200" lvl="0" indent="-298450" algn="l" rtl="0">
              <a:spcBef>
                <a:spcPts val="1200"/>
              </a:spcBef>
              <a:spcAft>
                <a:spcPts val="0"/>
              </a:spcAft>
              <a:buClr>
                <a:srgbClr val="000000"/>
              </a:buClr>
              <a:buSzPts val="1100"/>
              <a:buFont typeface="Arial"/>
              <a:buChar char="●"/>
            </a:pPr>
            <a:r>
              <a:rPr lang="en" sz="1100" b="1" dirty="0">
                <a:solidFill>
                  <a:srgbClr val="000000"/>
                </a:solidFill>
                <a:latin typeface="Arial"/>
                <a:ea typeface="Arial"/>
                <a:cs typeface="Arial"/>
                <a:sym typeface="Arial"/>
              </a:rPr>
              <a:t>High-dimensional </a:t>
            </a:r>
            <a:r>
              <a:rPr lang="en" sz="1100" dirty="0">
                <a:solidFill>
                  <a:srgbClr val="000000"/>
                </a:solidFill>
                <a:latin typeface="Arial"/>
                <a:ea typeface="Arial"/>
                <a:cs typeface="Arial"/>
                <a:sym typeface="Arial"/>
              </a:rPr>
              <a:t>spatiotemporal </a:t>
            </a:r>
            <a:r>
              <a:rPr lang="en" sz="1100" b="1" dirty="0">
                <a:solidFill>
                  <a:srgbClr val="000000"/>
                </a:solidFill>
                <a:latin typeface="Arial"/>
                <a:ea typeface="Arial"/>
                <a:cs typeface="Arial"/>
                <a:sym typeface="Arial"/>
              </a:rPr>
              <a:t>feature spaces </a:t>
            </a:r>
            <a:r>
              <a:rPr lang="en" sz="1100" dirty="0">
                <a:solidFill>
                  <a:srgbClr val="000000"/>
                </a:solidFill>
                <a:latin typeface="Arial"/>
                <a:ea typeface="Arial"/>
                <a:cs typeface="Arial"/>
                <a:sym typeface="Arial"/>
              </a:rPr>
              <a:t>complicates model interpretation.</a:t>
            </a:r>
            <a:endParaRPr sz="1100" dirty="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dirty="0">
                <a:solidFill>
                  <a:srgbClr val="000000"/>
                </a:solidFill>
                <a:latin typeface="Arial"/>
                <a:ea typeface="Arial"/>
                <a:cs typeface="Arial"/>
                <a:sym typeface="Arial"/>
              </a:rPr>
              <a:t>Advanced models (e.g., ConvLSTMs) are often </a:t>
            </a:r>
            <a:r>
              <a:rPr lang="en" sz="1100" b="1" dirty="0">
                <a:solidFill>
                  <a:srgbClr val="000000"/>
                </a:solidFill>
                <a:latin typeface="Arial"/>
                <a:ea typeface="Arial"/>
                <a:cs typeface="Arial"/>
                <a:sym typeface="Arial"/>
              </a:rPr>
              <a:t>black boxes</a:t>
            </a:r>
            <a:r>
              <a:rPr lang="en" sz="1100" dirty="0">
                <a:solidFill>
                  <a:srgbClr val="000000"/>
                </a:solidFill>
                <a:latin typeface="Arial"/>
                <a:ea typeface="Arial"/>
                <a:cs typeface="Arial"/>
                <a:sym typeface="Arial"/>
              </a:rPr>
              <a:t>, making results </a:t>
            </a:r>
            <a:r>
              <a:rPr lang="en" sz="1100" b="1" dirty="0">
                <a:solidFill>
                  <a:srgbClr val="000000"/>
                </a:solidFill>
                <a:latin typeface="Arial"/>
                <a:ea typeface="Arial"/>
                <a:cs typeface="Arial"/>
                <a:sym typeface="Arial"/>
              </a:rPr>
              <a:t>hard to interpret</a:t>
            </a:r>
            <a:r>
              <a:rPr lang="en" sz="1100" dirty="0">
                <a:solidFill>
                  <a:srgbClr val="000000"/>
                </a:solidFill>
                <a:latin typeface="Arial"/>
                <a:ea typeface="Arial"/>
                <a:cs typeface="Arial"/>
                <a:sym typeface="Arial"/>
              </a:rPr>
              <a:t>.</a:t>
            </a:r>
            <a:endParaRPr sz="1100" dirty="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dirty="0">
                <a:solidFill>
                  <a:srgbClr val="000000"/>
                </a:solidFill>
                <a:latin typeface="Arial"/>
                <a:ea typeface="Arial"/>
                <a:cs typeface="Arial"/>
                <a:sym typeface="Arial"/>
              </a:rPr>
              <a:t>Traditional XAI techniques may not scale well for high-dimentional datasets.</a:t>
            </a:r>
          </a:p>
          <a:p>
            <a:pPr marL="457200" lvl="0" indent="-298450" algn="l" rtl="0">
              <a:spcBef>
                <a:spcPts val="0"/>
              </a:spcBef>
              <a:spcAft>
                <a:spcPts val="0"/>
              </a:spcAft>
              <a:buClr>
                <a:srgbClr val="000000"/>
              </a:buClr>
              <a:buSzPts val="1100"/>
              <a:buFont typeface="Arial"/>
              <a:buChar char="●"/>
            </a:pPr>
            <a:endParaRPr lang="en" sz="1100" dirty="0">
              <a:solidFill>
                <a:srgbClr val="000000"/>
              </a:solidFill>
              <a:latin typeface="Arial"/>
              <a:ea typeface="Arial"/>
              <a:cs typeface="Arial"/>
              <a:sym typeface="Arial"/>
            </a:endParaRPr>
          </a:p>
          <a:p>
            <a:pPr marL="158750" lvl="0" indent="0" algn="l" rtl="0">
              <a:spcBef>
                <a:spcPts val="0"/>
              </a:spcBef>
              <a:spcAft>
                <a:spcPts val="0"/>
              </a:spcAft>
              <a:buClr>
                <a:srgbClr val="000000"/>
              </a:buClr>
              <a:buSzPts val="1100"/>
              <a:buNone/>
            </a:pPr>
            <a:endParaRPr sz="1100" dirty="0">
              <a:solidFill>
                <a:srgbClr val="000000"/>
              </a:solidFill>
              <a:latin typeface="Arial"/>
              <a:ea typeface="Arial"/>
              <a:cs typeface="Arial"/>
              <a:sym typeface="Arial"/>
            </a:endParaRPr>
          </a:p>
          <a:p>
            <a:pPr marL="0" lvl="0" indent="0" algn="l" rtl="0">
              <a:spcBef>
                <a:spcPts val="1200"/>
              </a:spcBef>
              <a:spcAft>
                <a:spcPts val="0"/>
              </a:spcAft>
              <a:buNone/>
            </a:pPr>
            <a:r>
              <a:rPr lang="en" b="1" dirty="0">
                <a:solidFill>
                  <a:srgbClr val="000000"/>
                </a:solidFill>
                <a:latin typeface="Arial"/>
                <a:ea typeface="Arial"/>
                <a:cs typeface="Arial"/>
                <a:sym typeface="Arial"/>
              </a:rPr>
              <a:t>The Need for Explainable AI in Climate Studies</a:t>
            </a:r>
            <a:endParaRPr b="1" dirty="0">
              <a:solidFill>
                <a:srgbClr val="000000"/>
              </a:solidFill>
              <a:latin typeface="Arial"/>
              <a:ea typeface="Arial"/>
              <a:cs typeface="Arial"/>
              <a:sym typeface="Arial"/>
            </a:endParaRPr>
          </a:p>
          <a:p>
            <a:pPr marL="457200" lvl="0" indent="-298450" algn="l" rtl="0">
              <a:spcBef>
                <a:spcPts val="1200"/>
              </a:spcBef>
              <a:spcAft>
                <a:spcPts val="0"/>
              </a:spcAft>
              <a:buClr>
                <a:srgbClr val="000000"/>
              </a:buClr>
              <a:buSzPts val="1100"/>
              <a:buFont typeface="Arial"/>
              <a:buChar char="●"/>
            </a:pPr>
            <a:r>
              <a:rPr lang="en-US" sz="1100" dirty="0">
                <a:solidFill>
                  <a:srgbClr val="000000"/>
                </a:solidFill>
                <a:latin typeface="Arial"/>
                <a:ea typeface="Arial"/>
                <a:cs typeface="Arial"/>
                <a:sym typeface="Arial"/>
              </a:rPr>
              <a:t>Identifying key meteorological drivers </a:t>
            </a:r>
            <a:r>
              <a:rPr lang="en-US" sz="1100" b="1" dirty="0">
                <a:solidFill>
                  <a:srgbClr val="000000"/>
                </a:solidFill>
                <a:latin typeface="Arial"/>
                <a:ea typeface="Arial"/>
                <a:cs typeface="Arial"/>
                <a:sym typeface="Arial"/>
              </a:rPr>
              <a:t>influencing </a:t>
            </a:r>
            <a:r>
              <a:rPr lang="en-US" sz="1100" dirty="0">
                <a:solidFill>
                  <a:srgbClr val="000000"/>
                </a:solidFill>
                <a:latin typeface="Arial"/>
                <a:ea typeface="Arial"/>
                <a:cs typeface="Arial"/>
                <a:sym typeface="Arial"/>
              </a:rPr>
              <a:t>terrestrial surface</a:t>
            </a:r>
            <a:r>
              <a:rPr lang="en-US" sz="1100" b="1" dirty="0">
                <a:solidFill>
                  <a:srgbClr val="000000"/>
                </a:solidFill>
                <a:latin typeface="Arial"/>
                <a:ea typeface="Arial"/>
                <a:cs typeface="Arial"/>
                <a:sym typeface="Arial"/>
              </a:rPr>
              <a:t>.</a:t>
            </a:r>
          </a:p>
          <a:p>
            <a:pPr marL="457200" lvl="0" indent="-298450" algn="l" rtl="0">
              <a:spcBef>
                <a:spcPts val="0"/>
              </a:spcBef>
              <a:spcAft>
                <a:spcPts val="0"/>
              </a:spcAft>
              <a:buClr>
                <a:srgbClr val="000000"/>
              </a:buClr>
              <a:buSzPts val="1100"/>
              <a:buFont typeface="Arial"/>
              <a:buChar char="●"/>
            </a:pPr>
            <a:r>
              <a:rPr lang="en-US" sz="1100" dirty="0">
                <a:solidFill>
                  <a:srgbClr val="000000"/>
                </a:solidFill>
                <a:latin typeface="Arial"/>
                <a:ea typeface="Arial"/>
                <a:cs typeface="Arial"/>
                <a:sym typeface="Arial"/>
              </a:rPr>
              <a:t>Ensuring </a:t>
            </a:r>
            <a:r>
              <a:rPr lang="en-US" sz="1100" b="1" dirty="0">
                <a:solidFill>
                  <a:srgbClr val="000000"/>
                </a:solidFill>
                <a:latin typeface="Arial"/>
                <a:ea typeface="Arial"/>
                <a:cs typeface="Arial"/>
                <a:sym typeface="Arial"/>
              </a:rPr>
              <a:t>transparency and trustworthiness in forecasting models </a:t>
            </a:r>
            <a:r>
              <a:rPr lang="en-US" sz="1100" dirty="0">
                <a:solidFill>
                  <a:srgbClr val="000000"/>
                </a:solidFill>
                <a:latin typeface="Arial"/>
                <a:ea typeface="Arial"/>
                <a:cs typeface="Arial"/>
                <a:sym typeface="Arial"/>
              </a:rPr>
              <a:t>is crucial.</a:t>
            </a:r>
          </a:p>
          <a:p>
            <a:pPr marL="457200" lvl="0" indent="-298450" algn="l" rtl="0">
              <a:spcBef>
                <a:spcPts val="0"/>
              </a:spcBef>
              <a:spcAft>
                <a:spcPts val="0"/>
              </a:spcAft>
              <a:buClr>
                <a:srgbClr val="000000"/>
              </a:buClr>
              <a:buSzPts val="1100"/>
              <a:buFont typeface="Arial"/>
              <a:buChar char="●"/>
            </a:pPr>
            <a:r>
              <a:rPr lang="en" sz="1100" dirty="0">
                <a:solidFill>
                  <a:srgbClr val="000000"/>
                </a:solidFill>
                <a:latin typeface="Arial"/>
                <a:ea typeface="Arial"/>
                <a:cs typeface="Arial"/>
                <a:sym typeface="Arial"/>
              </a:rPr>
              <a:t>Explainability can </a:t>
            </a:r>
            <a:r>
              <a:rPr lang="en" sz="1100" b="1" dirty="0">
                <a:solidFill>
                  <a:srgbClr val="000000"/>
                </a:solidFill>
                <a:latin typeface="Arial"/>
                <a:ea typeface="Arial"/>
                <a:cs typeface="Arial"/>
                <a:sym typeface="Arial"/>
              </a:rPr>
              <a:t>enhance our understanding</a:t>
            </a:r>
            <a:r>
              <a:rPr lang="en" sz="1100" dirty="0">
                <a:solidFill>
                  <a:srgbClr val="000000"/>
                </a:solidFill>
                <a:latin typeface="Arial"/>
                <a:ea typeface="Arial"/>
                <a:cs typeface="Arial"/>
                <a:sym typeface="Arial"/>
              </a:rPr>
              <a:t> of climate dynamics.</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5">
          <a:extLst>
            <a:ext uri="{FF2B5EF4-FFF2-40B4-BE49-F238E27FC236}">
              <a16:creationId xmlns:a16="http://schemas.microsoft.com/office/drawing/2014/main" id="{C11D790E-C32B-F1AF-EB4D-B20EDE960EF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3511BD7-F9B1-345F-0BE3-BCF18CFA0D25}"/>
              </a:ext>
            </a:extLst>
          </p:cNvPr>
          <p:cNvPicPr>
            <a:picLocks noChangeAspect="1"/>
          </p:cNvPicPr>
          <p:nvPr/>
        </p:nvPicPr>
        <p:blipFill>
          <a:blip r:embed="rId3"/>
          <a:stretch>
            <a:fillRect/>
          </a:stretch>
        </p:blipFill>
        <p:spPr>
          <a:xfrm>
            <a:off x="2235604" y="2775430"/>
            <a:ext cx="3411938" cy="2339909"/>
          </a:xfrm>
          <a:prstGeom prst="rect">
            <a:avLst/>
          </a:prstGeom>
        </p:spPr>
      </p:pic>
      <p:pic>
        <p:nvPicPr>
          <p:cNvPr id="6" name="Picture 5">
            <a:extLst>
              <a:ext uri="{FF2B5EF4-FFF2-40B4-BE49-F238E27FC236}">
                <a16:creationId xmlns:a16="http://schemas.microsoft.com/office/drawing/2014/main" id="{E1C1A17C-F1FF-5917-F9F9-09E5B5D7A612}"/>
              </a:ext>
            </a:extLst>
          </p:cNvPr>
          <p:cNvPicPr>
            <a:picLocks noChangeAspect="1"/>
          </p:cNvPicPr>
          <p:nvPr/>
        </p:nvPicPr>
        <p:blipFill>
          <a:blip r:embed="rId4"/>
          <a:stretch>
            <a:fillRect/>
          </a:stretch>
        </p:blipFill>
        <p:spPr>
          <a:xfrm>
            <a:off x="5849072" y="293201"/>
            <a:ext cx="3200624" cy="2339909"/>
          </a:xfrm>
          <a:prstGeom prst="rect">
            <a:avLst/>
          </a:prstGeom>
        </p:spPr>
      </p:pic>
      <p:pic>
        <p:nvPicPr>
          <p:cNvPr id="8" name="Picture 7">
            <a:extLst>
              <a:ext uri="{FF2B5EF4-FFF2-40B4-BE49-F238E27FC236}">
                <a16:creationId xmlns:a16="http://schemas.microsoft.com/office/drawing/2014/main" id="{277EE698-3144-838F-3F2D-E35A462854AC}"/>
              </a:ext>
            </a:extLst>
          </p:cNvPr>
          <p:cNvPicPr>
            <a:picLocks noChangeAspect="1"/>
          </p:cNvPicPr>
          <p:nvPr/>
        </p:nvPicPr>
        <p:blipFill>
          <a:blip r:embed="rId5"/>
          <a:stretch>
            <a:fillRect/>
          </a:stretch>
        </p:blipFill>
        <p:spPr>
          <a:xfrm>
            <a:off x="5769185" y="2775429"/>
            <a:ext cx="3360398" cy="2339909"/>
          </a:xfrm>
          <a:prstGeom prst="rect">
            <a:avLst/>
          </a:prstGeom>
        </p:spPr>
      </p:pic>
      <p:pic>
        <p:nvPicPr>
          <p:cNvPr id="10" name="Picture 9">
            <a:extLst>
              <a:ext uri="{FF2B5EF4-FFF2-40B4-BE49-F238E27FC236}">
                <a16:creationId xmlns:a16="http://schemas.microsoft.com/office/drawing/2014/main" id="{8C75A5C8-1F44-FA4A-7ECB-79EA22120185}"/>
              </a:ext>
            </a:extLst>
          </p:cNvPr>
          <p:cNvPicPr>
            <a:picLocks noChangeAspect="1"/>
          </p:cNvPicPr>
          <p:nvPr/>
        </p:nvPicPr>
        <p:blipFill>
          <a:blip r:embed="rId6"/>
          <a:stretch>
            <a:fillRect/>
          </a:stretch>
        </p:blipFill>
        <p:spPr>
          <a:xfrm>
            <a:off x="2235604" y="293201"/>
            <a:ext cx="3411938" cy="2339909"/>
          </a:xfrm>
          <a:prstGeom prst="rect">
            <a:avLst/>
          </a:prstGeom>
        </p:spPr>
      </p:pic>
      <p:sp>
        <p:nvSpPr>
          <p:cNvPr id="13" name="Rectangle 12">
            <a:extLst>
              <a:ext uri="{FF2B5EF4-FFF2-40B4-BE49-F238E27FC236}">
                <a16:creationId xmlns:a16="http://schemas.microsoft.com/office/drawing/2014/main" id="{545D68DF-D4D5-4201-C8EE-B5F82C49F67E}"/>
              </a:ext>
            </a:extLst>
          </p:cNvPr>
          <p:cNvSpPr/>
          <p:nvPr/>
        </p:nvSpPr>
        <p:spPr>
          <a:xfrm>
            <a:off x="2345635" y="1192696"/>
            <a:ext cx="139148" cy="45057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7A4D23B2-48A7-1F68-A631-12214E24595D}"/>
              </a:ext>
            </a:extLst>
          </p:cNvPr>
          <p:cNvSpPr/>
          <p:nvPr/>
        </p:nvSpPr>
        <p:spPr>
          <a:xfrm>
            <a:off x="2356275" y="3720096"/>
            <a:ext cx="139148" cy="45057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C7190D95-6780-FD3A-00DA-A515B1BE83C1}"/>
              </a:ext>
            </a:extLst>
          </p:cNvPr>
          <p:cNvSpPr/>
          <p:nvPr/>
        </p:nvSpPr>
        <p:spPr>
          <a:xfrm>
            <a:off x="5897218" y="1192696"/>
            <a:ext cx="139148" cy="45057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5D10D9EC-2A66-4953-4E31-746396475C1C}"/>
              </a:ext>
            </a:extLst>
          </p:cNvPr>
          <p:cNvSpPr/>
          <p:nvPr/>
        </p:nvSpPr>
        <p:spPr>
          <a:xfrm>
            <a:off x="5897218" y="3699008"/>
            <a:ext cx="139148" cy="45057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Google Shape;196;p35">
            <a:extLst>
              <a:ext uri="{FF2B5EF4-FFF2-40B4-BE49-F238E27FC236}">
                <a16:creationId xmlns:a16="http://schemas.microsoft.com/office/drawing/2014/main" id="{6AA3F4F3-9CEC-227F-0311-D7FF280B4A90}"/>
              </a:ext>
            </a:extLst>
          </p:cNvPr>
          <p:cNvSpPr txBox="1">
            <a:spLocks/>
          </p:cNvSpPr>
          <p:nvPr/>
        </p:nvSpPr>
        <p:spPr>
          <a:xfrm>
            <a:off x="523707" y="1888756"/>
            <a:ext cx="1688901" cy="2439730"/>
          </a:xfrm>
          <a:prstGeom prst="rect">
            <a:avLst/>
          </a:prstGeom>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3000" b="1" dirty="0"/>
              <a:t>Outliers </a:t>
            </a:r>
          </a:p>
          <a:p>
            <a:r>
              <a:rPr lang="en-IN" sz="3000" b="1" dirty="0"/>
              <a:t>in </a:t>
            </a:r>
          </a:p>
          <a:p>
            <a:r>
              <a:rPr lang="en-IN" sz="3000" b="1" dirty="0"/>
              <a:t>data</a:t>
            </a:r>
            <a:endParaRPr lang="en-IN" sz="3000" dirty="0">
              <a:latin typeface="+mn-lt"/>
            </a:endParaRPr>
          </a:p>
        </p:txBody>
      </p:sp>
    </p:spTree>
    <p:extLst>
      <p:ext uri="{BB962C8B-B14F-4D97-AF65-F5344CB8AC3E}">
        <p14:creationId xmlns:p14="http://schemas.microsoft.com/office/powerpoint/2010/main" val="3891342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6"/>
          <p:cNvSpPr txBox="1">
            <a:spLocks noGrp="1"/>
          </p:cNvSpPr>
          <p:nvPr>
            <p:ph type="title"/>
          </p:nvPr>
        </p:nvSpPr>
        <p:spPr>
          <a:xfrm>
            <a:off x="675650" y="6414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mn-lt"/>
              </a:rPr>
              <a:t>Preprocessing</a:t>
            </a:r>
            <a:endParaRPr dirty="0">
              <a:latin typeface="+mn-lt"/>
            </a:endParaRPr>
          </a:p>
        </p:txBody>
      </p:sp>
      <p:sp>
        <p:nvSpPr>
          <p:cNvPr id="206" name="Google Shape;206;p36"/>
          <p:cNvSpPr txBox="1"/>
          <p:nvPr/>
        </p:nvSpPr>
        <p:spPr>
          <a:xfrm>
            <a:off x="354250" y="2929775"/>
            <a:ext cx="84684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To harmonize the temporal resolution of the mesovariables with the Sentinel-2 images, we aggregated the mesovariables into 5-day intervals. Precipitation values were summed over each 5-day period, while temperature and pressure values were averaged.</a:t>
            </a:r>
            <a:endParaRPr sz="1100"/>
          </a:p>
        </p:txBody>
      </p:sp>
      <p:pic>
        <p:nvPicPr>
          <p:cNvPr id="207" name="Google Shape;207;p36"/>
          <p:cNvPicPr preferRelativeResize="0"/>
          <p:nvPr/>
        </p:nvPicPr>
        <p:blipFill>
          <a:blip r:embed="rId3">
            <a:alphaModFix/>
          </a:blip>
          <a:stretch>
            <a:fillRect/>
          </a:stretch>
        </p:blipFill>
        <p:spPr>
          <a:xfrm>
            <a:off x="354100" y="1264465"/>
            <a:ext cx="8468352" cy="1695335"/>
          </a:xfrm>
          <a:prstGeom prst="rect">
            <a:avLst/>
          </a:prstGeom>
          <a:noFill/>
          <a:ln>
            <a:noFill/>
          </a:ln>
        </p:spPr>
      </p:pic>
      <p:pic>
        <p:nvPicPr>
          <p:cNvPr id="208" name="Google Shape;208;p36"/>
          <p:cNvPicPr preferRelativeResize="0"/>
          <p:nvPr/>
        </p:nvPicPr>
        <p:blipFill>
          <a:blip r:embed="rId4">
            <a:alphaModFix/>
          </a:blip>
          <a:stretch>
            <a:fillRect/>
          </a:stretch>
        </p:blipFill>
        <p:spPr>
          <a:xfrm>
            <a:off x="478375" y="3432050"/>
            <a:ext cx="8267873" cy="1655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E51F4-4A8C-F048-EDE9-DEF7C915925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02ABD17-A7C3-618B-89E1-E6D38272508F}"/>
              </a:ext>
            </a:extLst>
          </p:cNvPr>
          <p:cNvSpPr txBox="1"/>
          <p:nvPr/>
        </p:nvSpPr>
        <p:spPr>
          <a:xfrm>
            <a:off x="1250674" y="1002089"/>
            <a:ext cx="6642652" cy="3139321"/>
          </a:xfrm>
          <a:prstGeom prst="rect">
            <a:avLst/>
          </a:prstGeom>
          <a:noFill/>
        </p:spPr>
        <p:txBody>
          <a:bodyPr wrap="square">
            <a:spAutoFit/>
          </a:bodyPr>
          <a:lstStyle/>
          <a:p>
            <a:pPr algn="ctr"/>
            <a:r>
              <a:rPr lang="en-US" sz="6600" dirty="0">
                <a:solidFill>
                  <a:srgbClr val="000000"/>
                </a:solidFill>
                <a:latin typeface="Arial"/>
                <a:ea typeface="Arial"/>
                <a:cs typeface="Arial"/>
                <a:sym typeface="Arial"/>
              </a:rPr>
              <a:t>Clustering-Based Recursive Segmentation</a:t>
            </a:r>
            <a:endParaRPr lang="en-IN" sz="6600" dirty="0"/>
          </a:p>
        </p:txBody>
      </p:sp>
    </p:spTree>
    <p:extLst>
      <p:ext uri="{BB962C8B-B14F-4D97-AF65-F5344CB8AC3E}">
        <p14:creationId xmlns:p14="http://schemas.microsoft.com/office/powerpoint/2010/main" val="2289091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2">
          <a:extLst>
            <a:ext uri="{FF2B5EF4-FFF2-40B4-BE49-F238E27FC236}">
              <a16:creationId xmlns:a16="http://schemas.microsoft.com/office/drawing/2014/main" id="{DD799B3C-E455-FEF4-0735-77CE079FA594}"/>
            </a:ext>
          </a:extLst>
        </p:cNvPr>
        <p:cNvGrpSpPr/>
        <p:nvPr/>
      </p:nvGrpSpPr>
      <p:grpSpPr>
        <a:xfrm>
          <a:off x="0" y="0"/>
          <a:ext cx="0" cy="0"/>
          <a:chOff x="0" y="0"/>
          <a:chExt cx="0" cy="0"/>
        </a:xfrm>
      </p:grpSpPr>
      <p:sp>
        <p:nvSpPr>
          <p:cNvPr id="213" name="Google Shape;213;p37">
            <a:extLst>
              <a:ext uri="{FF2B5EF4-FFF2-40B4-BE49-F238E27FC236}">
                <a16:creationId xmlns:a16="http://schemas.microsoft.com/office/drawing/2014/main" id="{AFF942B4-7890-892B-C921-10202D6E0E82}"/>
              </a:ext>
            </a:extLst>
          </p:cNvPr>
          <p:cNvSpPr txBox="1">
            <a:spLocks noGrp="1"/>
          </p:cNvSpPr>
          <p:nvPr>
            <p:ph type="title"/>
          </p:nvPr>
        </p:nvSpPr>
        <p:spPr>
          <a:xfrm>
            <a:off x="675650" y="6414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mj-lt"/>
              </a:rPr>
              <a:t>Clustering the Meteorological Variables</a:t>
            </a:r>
            <a:endParaRPr dirty="0">
              <a:latin typeface="+mj-lt"/>
            </a:endParaRPr>
          </a:p>
        </p:txBody>
      </p:sp>
      <p:sp>
        <p:nvSpPr>
          <p:cNvPr id="214" name="Google Shape;214;p37">
            <a:extLst>
              <a:ext uri="{FF2B5EF4-FFF2-40B4-BE49-F238E27FC236}">
                <a16:creationId xmlns:a16="http://schemas.microsoft.com/office/drawing/2014/main" id="{B0708898-7189-EBD0-E4CB-80764E8FA827}"/>
              </a:ext>
            </a:extLst>
          </p:cNvPr>
          <p:cNvSpPr txBox="1">
            <a:spLocks noGrp="1"/>
          </p:cNvSpPr>
          <p:nvPr>
            <p:ph type="body" idx="1"/>
          </p:nvPr>
        </p:nvSpPr>
        <p:spPr>
          <a:xfrm>
            <a:off x="675650" y="1478200"/>
            <a:ext cx="7688700" cy="30831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 b="1" dirty="0">
                <a:solidFill>
                  <a:srgbClr val="000000"/>
                </a:solidFill>
                <a:latin typeface="Arial"/>
                <a:ea typeface="Arial"/>
                <a:cs typeface="Arial"/>
                <a:sym typeface="Arial"/>
              </a:rPr>
              <a:t>Clustering Techniques:</a:t>
            </a:r>
            <a:endParaRPr b="1" dirty="0">
              <a:solidFill>
                <a:srgbClr val="000000"/>
              </a:solidFill>
              <a:latin typeface="Arial"/>
              <a:ea typeface="Arial"/>
              <a:cs typeface="Arial"/>
              <a:sym typeface="Arial"/>
            </a:endParaRPr>
          </a:p>
          <a:p>
            <a:pPr marL="0" lvl="0" indent="0" algn="l" rtl="0">
              <a:spcBef>
                <a:spcPts val="1200"/>
              </a:spcBef>
              <a:spcAft>
                <a:spcPts val="0"/>
              </a:spcAft>
              <a:buNone/>
            </a:pPr>
            <a:r>
              <a:rPr lang="en" sz="1100" dirty="0">
                <a:solidFill>
                  <a:srgbClr val="000000"/>
                </a:solidFill>
                <a:latin typeface="Arial"/>
                <a:ea typeface="Arial"/>
                <a:cs typeface="Arial"/>
                <a:sym typeface="Arial"/>
              </a:rPr>
              <a:t>We standardized the time series using </a:t>
            </a:r>
            <a:r>
              <a:rPr lang="en" sz="1100" b="1" dirty="0">
                <a:solidFill>
                  <a:srgbClr val="000000"/>
                </a:solidFill>
                <a:latin typeface="Arial"/>
                <a:ea typeface="Arial"/>
                <a:cs typeface="Arial"/>
                <a:sym typeface="Arial"/>
              </a:rPr>
              <a:t>min-max normalization</a:t>
            </a:r>
            <a:r>
              <a:rPr lang="en" sz="1100" dirty="0">
                <a:solidFill>
                  <a:srgbClr val="000000"/>
                </a:solidFill>
                <a:latin typeface="Arial"/>
                <a:ea typeface="Arial"/>
                <a:cs typeface="Arial"/>
                <a:sym typeface="Arial"/>
              </a:rPr>
              <a:t> and applied </a:t>
            </a:r>
            <a:r>
              <a:rPr lang="en" sz="1100" b="1" dirty="0">
                <a:solidFill>
                  <a:srgbClr val="000000"/>
                </a:solidFill>
                <a:latin typeface="Arial"/>
                <a:ea typeface="Arial"/>
                <a:cs typeface="Arial"/>
                <a:sym typeface="Arial"/>
              </a:rPr>
              <a:t>Gaussian smoothing </a:t>
            </a:r>
            <a:r>
              <a:rPr lang="en" sz="1100" dirty="0">
                <a:solidFill>
                  <a:srgbClr val="000000"/>
                </a:solidFill>
                <a:latin typeface="Arial"/>
                <a:ea typeface="Arial"/>
                <a:cs typeface="Arial"/>
                <a:sym typeface="Arial"/>
              </a:rPr>
              <a:t>with a gamma value of 1.1 to highlight the underlying trends. </a:t>
            </a:r>
            <a:endParaRPr sz="1100" dirty="0">
              <a:solidFill>
                <a:srgbClr val="000000"/>
              </a:solidFill>
              <a:latin typeface="Arial"/>
              <a:ea typeface="Arial"/>
              <a:cs typeface="Arial"/>
              <a:sym typeface="Arial"/>
            </a:endParaRPr>
          </a:p>
          <a:p>
            <a:pPr marL="0" lvl="0" indent="0" algn="l" rtl="0">
              <a:spcBef>
                <a:spcPts val="1200"/>
              </a:spcBef>
              <a:spcAft>
                <a:spcPts val="0"/>
              </a:spcAft>
              <a:buNone/>
            </a:pPr>
            <a:r>
              <a:rPr lang="en" sz="1100" dirty="0">
                <a:solidFill>
                  <a:srgbClr val="000000"/>
                </a:solidFill>
                <a:latin typeface="Arial"/>
                <a:ea typeface="Arial"/>
                <a:cs typeface="Arial"/>
                <a:sym typeface="Arial"/>
              </a:rPr>
              <a:t>To identify the most effective approach, we experimented with four distinct techniques:</a:t>
            </a:r>
            <a:endParaRPr sz="1100" dirty="0">
              <a:solidFill>
                <a:srgbClr val="000000"/>
              </a:solidFill>
              <a:latin typeface="Arial"/>
              <a:ea typeface="Arial"/>
              <a:cs typeface="Arial"/>
              <a:sym typeface="Arial"/>
            </a:endParaRPr>
          </a:p>
          <a:p>
            <a:pPr marL="457200" lvl="0" indent="-298450" algn="l" rtl="0">
              <a:spcBef>
                <a:spcPts val="1200"/>
              </a:spcBef>
              <a:spcAft>
                <a:spcPts val="0"/>
              </a:spcAft>
              <a:buClr>
                <a:srgbClr val="000000"/>
              </a:buClr>
              <a:buSzPts val="1100"/>
              <a:buFont typeface="Arial"/>
              <a:buChar char="●"/>
            </a:pPr>
            <a:r>
              <a:rPr lang="en" sz="1100" b="1" dirty="0">
                <a:solidFill>
                  <a:srgbClr val="000000"/>
                </a:solidFill>
                <a:latin typeface="Arial"/>
                <a:ea typeface="Arial"/>
                <a:cs typeface="Arial"/>
                <a:sym typeface="Arial"/>
              </a:rPr>
              <a:t>K-means</a:t>
            </a:r>
            <a:r>
              <a:rPr lang="en" sz="1100" dirty="0">
                <a:solidFill>
                  <a:srgbClr val="000000"/>
                </a:solidFill>
                <a:latin typeface="Arial"/>
                <a:ea typeface="Arial"/>
                <a:cs typeface="Arial"/>
                <a:sym typeface="Arial"/>
              </a:rPr>
              <a:t> clustering with </a:t>
            </a:r>
            <a:r>
              <a:rPr lang="en" sz="1100" b="1" dirty="0">
                <a:solidFill>
                  <a:srgbClr val="000000"/>
                </a:solidFill>
                <a:latin typeface="Arial"/>
                <a:ea typeface="Arial"/>
                <a:cs typeface="Arial"/>
                <a:sym typeface="Arial"/>
              </a:rPr>
              <a:t>Euclidean</a:t>
            </a:r>
            <a:r>
              <a:rPr lang="en" sz="1100" dirty="0">
                <a:solidFill>
                  <a:srgbClr val="000000"/>
                </a:solidFill>
                <a:latin typeface="Arial"/>
                <a:ea typeface="Arial"/>
                <a:cs typeface="Arial"/>
                <a:sym typeface="Arial"/>
              </a:rPr>
              <a:t> distance as the metric, focusing on straight forward spatial proximity.</a:t>
            </a:r>
            <a:endParaRPr sz="1100" dirty="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b="1" dirty="0">
                <a:solidFill>
                  <a:srgbClr val="000000"/>
                </a:solidFill>
                <a:latin typeface="Arial"/>
                <a:ea typeface="Arial"/>
                <a:cs typeface="Arial"/>
                <a:sym typeface="Arial"/>
              </a:rPr>
              <a:t>K-means</a:t>
            </a:r>
            <a:r>
              <a:rPr lang="en" sz="1100" dirty="0">
                <a:solidFill>
                  <a:srgbClr val="000000"/>
                </a:solidFill>
                <a:latin typeface="Arial"/>
                <a:ea typeface="Arial"/>
                <a:cs typeface="Arial"/>
                <a:sym typeface="Arial"/>
              </a:rPr>
              <a:t> clustering with </a:t>
            </a:r>
            <a:r>
              <a:rPr lang="en" sz="1100" b="1" dirty="0">
                <a:solidFill>
                  <a:srgbClr val="000000"/>
                </a:solidFill>
                <a:latin typeface="Arial"/>
                <a:ea typeface="Arial"/>
                <a:cs typeface="Arial"/>
                <a:sym typeface="Arial"/>
              </a:rPr>
              <a:t>Dynamic Time Warping (DTW)</a:t>
            </a:r>
            <a:r>
              <a:rPr lang="en" sz="1100" dirty="0">
                <a:solidFill>
                  <a:srgbClr val="000000"/>
                </a:solidFill>
                <a:latin typeface="Arial"/>
                <a:ea typeface="Arial"/>
                <a:cs typeface="Arial"/>
                <a:sym typeface="Arial"/>
              </a:rPr>
              <a:t>, capturing temporal alignments and accounting for time shifts.</a:t>
            </a:r>
            <a:endParaRPr sz="1100" dirty="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b="1" dirty="0">
                <a:solidFill>
                  <a:srgbClr val="000000"/>
                </a:solidFill>
                <a:latin typeface="Arial"/>
                <a:ea typeface="Arial"/>
                <a:cs typeface="Arial"/>
                <a:sym typeface="Arial"/>
              </a:rPr>
              <a:t>K-means</a:t>
            </a:r>
            <a:r>
              <a:rPr lang="en" sz="1100" dirty="0">
                <a:solidFill>
                  <a:srgbClr val="000000"/>
                </a:solidFill>
                <a:latin typeface="Arial"/>
                <a:ea typeface="Arial"/>
                <a:cs typeface="Arial"/>
                <a:sym typeface="Arial"/>
              </a:rPr>
              <a:t> clustering with </a:t>
            </a:r>
            <a:r>
              <a:rPr lang="en" sz="1100" b="1" dirty="0">
                <a:solidFill>
                  <a:srgbClr val="000000"/>
                </a:solidFill>
                <a:latin typeface="Arial"/>
                <a:ea typeface="Arial"/>
                <a:cs typeface="Arial"/>
                <a:sym typeface="Arial"/>
              </a:rPr>
              <a:t>Soft-Dynamic Time Warping (Soft-DTW)</a:t>
            </a:r>
            <a:r>
              <a:rPr lang="en" sz="1100" dirty="0">
                <a:solidFill>
                  <a:srgbClr val="000000"/>
                </a:solidFill>
                <a:latin typeface="Arial"/>
                <a:ea typeface="Arial"/>
                <a:cs typeface="Arial"/>
                <a:sym typeface="Arial"/>
              </a:rPr>
              <a:t>, introducing a smoother variant of DTW to handle minor variations robustly.</a:t>
            </a:r>
            <a:endParaRPr sz="1100" dirty="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b="1" dirty="0">
                <a:solidFill>
                  <a:srgbClr val="000000"/>
                </a:solidFill>
                <a:latin typeface="Arial"/>
                <a:ea typeface="Arial"/>
                <a:cs typeface="Arial"/>
                <a:sym typeface="Arial"/>
              </a:rPr>
              <a:t>K-shape</a:t>
            </a:r>
            <a:r>
              <a:rPr lang="en" sz="1100" dirty="0">
                <a:solidFill>
                  <a:srgbClr val="000000"/>
                </a:solidFill>
                <a:latin typeface="Arial"/>
                <a:ea typeface="Arial"/>
                <a:cs typeface="Arial"/>
                <a:sym typeface="Arial"/>
              </a:rPr>
              <a:t> clustering with </a:t>
            </a:r>
            <a:r>
              <a:rPr lang="en" sz="1100" b="1" dirty="0">
                <a:solidFill>
                  <a:srgbClr val="000000"/>
                </a:solidFill>
                <a:latin typeface="Arial"/>
                <a:ea typeface="Arial"/>
                <a:cs typeface="Arial"/>
                <a:sym typeface="Arial"/>
              </a:rPr>
              <a:t>Shape-based Distance (SBD)</a:t>
            </a:r>
            <a:r>
              <a:rPr lang="en" sz="1100" dirty="0">
                <a:solidFill>
                  <a:srgbClr val="000000"/>
                </a:solidFill>
                <a:latin typeface="Arial"/>
                <a:ea typeface="Arial"/>
                <a:cs typeface="Arial"/>
                <a:sym typeface="Arial"/>
              </a:rPr>
              <a:t>, specifically designed to group time series based on their overall shapes and trends.</a:t>
            </a:r>
            <a:endParaRPr sz="110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3078429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2">
          <a:extLst>
            <a:ext uri="{FF2B5EF4-FFF2-40B4-BE49-F238E27FC236}">
              <a16:creationId xmlns:a16="http://schemas.microsoft.com/office/drawing/2014/main" id="{E6AFE3FE-082F-1DA6-F1A5-E19D6FA9304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9C1D158-33D3-2D1E-CC8B-EF97BFCB6252}"/>
              </a:ext>
            </a:extLst>
          </p:cNvPr>
          <p:cNvPicPr>
            <a:picLocks noChangeAspect="1"/>
          </p:cNvPicPr>
          <p:nvPr/>
        </p:nvPicPr>
        <p:blipFill>
          <a:blip r:embed="rId3"/>
          <a:stretch>
            <a:fillRect/>
          </a:stretch>
        </p:blipFill>
        <p:spPr>
          <a:xfrm>
            <a:off x="0" y="211495"/>
            <a:ext cx="9144000" cy="4720510"/>
          </a:xfrm>
          <a:prstGeom prst="rect">
            <a:avLst/>
          </a:prstGeom>
        </p:spPr>
      </p:pic>
    </p:spTree>
    <p:extLst>
      <p:ext uri="{BB962C8B-B14F-4D97-AF65-F5344CB8AC3E}">
        <p14:creationId xmlns:p14="http://schemas.microsoft.com/office/powerpoint/2010/main" val="40738868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0FB7DD-B4B3-F286-1E37-9E5E0518F933}"/>
              </a:ext>
            </a:extLst>
          </p:cNvPr>
          <p:cNvPicPr>
            <a:picLocks noChangeAspect="1"/>
          </p:cNvPicPr>
          <p:nvPr/>
        </p:nvPicPr>
        <p:blipFill>
          <a:blip r:embed="rId2"/>
          <a:stretch>
            <a:fillRect/>
          </a:stretch>
        </p:blipFill>
        <p:spPr>
          <a:xfrm>
            <a:off x="237075" y="0"/>
            <a:ext cx="8669849" cy="5143500"/>
          </a:xfrm>
          <a:prstGeom prst="rect">
            <a:avLst/>
          </a:prstGeom>
        </p:spPr>
      </p:pic>
      <p:sp>
        <p:nvSpPr>
          <p:cNvPr id="5" name="TextBox 4">
            <a:extLst>
              <a:ext uri="{FF2B5EF4-FFF2-40B4-BE49-F238E27FC236}">
                <a16:creationId xmlns:a16="http://schemas.microsoft.com/office/drawing/2014/main" id="{5208C0AD-2AAF-6FD2-90ED-15CC896B64B1}"/>
              </a:ext>
            </a:extLst>
          </p:cNvPr>
          <p:cNvSpPr txBox="1"/>
          <p:nvPr/>
        </p:nvSpPr>
        <p:spPr>
          <a:xfrm>
            <a:off x="4943061" y="515347"/>
            <a:ext cx="4572000" cy="307777"/>
          </a:xfrm>
          <a:prstGeom prst="rect">
            <a:avLst/>
          </a:prstGeom>
          <a:noFill/>
        </p:spPr>
        <p:txBody>
          <a:bodyPr wrap="square">
            <a:spAutoFit/>
          </a:bodyPr>
          <a:lstStyle/>
          <a:p>
            <a:r>
              <a:rPr lang="en-IN"/>
              <a:t>K-Means clustering with Euclidean distance</a:t>
            </a:r>
            <a:endParaRPr lang="en-IN" dirty="0"/>
          </a:p>
        </p:txBody>
      </p:sp>
      <p:sp>
        <p:nvSpPr>
          <p:cNvPr id="7" name="TextBox 6">
            <a:extLst>
              <a:ext uri="{FF2B5EF4-FFF2-40B4-BE49-F238E27FC236}">
                <a16:creationId xmlns:a16="http://schemas.microsoft.com/office/drawing/2014/main" id="{E4A31060-9BE6-19D7-26B8-3DE639B9C9C6}"/>
              </a:ext>
            </a:extLst>
          </p:cNvPr>
          <p:cNvSpPr txBox="1"/>
          <p:nvPr/>
        </p:nvSpPr>
        <p:spPr>
          <a:xfrm>
            <a:off x="5115141" y="823124"/>
            <a:ext cx="3285056" cy="261610"/>
          </a:xfrm>
          <a:prstGeom prst="rect">
            <a:avLst/>
          </a:prstGeom>
          <a:noFill/>
        </p:spPr>
        <p:txBody>
          <a:bodyPr wrap="square">
            <a:spAutoFit/>
          </a:bodyPr>
          <a:lstStyle/>
          <a:p>
            <a:r>
              <a:rPr lang="en-IN" sz="1100" dirty="0"/>
              <a:t> </a:t>
            </a:r>
            <a:r>
              <a:rPr lang="en-IN" sz="1100" dirty="0" err="1"/>
              <a:t>avg</a:t>
            </a:r>
            <a:r>
              <a:rPr lang="en-IN" sz="1100" dirty="0"/>
              <a:t>-temperature clusters for k = [2,12]</a:t>
            </a:r>
          </a:p>
        </p:txBody>
      </p:sp>
    </p:spTree>
    <p:extLst>
      <p:ext uri="{BB962C8B-B14F-4D97-AF65-F5344CB8AC3E}">
        <p14:creationId xmlns:p14="http://schemas.microsoft.com/office/powerpoint/2010/main" val="30088056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F59B0-8F47-4ECB-9786-7103EC0FCD4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38F188A-1805-E03A-B009-4F78D606C7BC}"/>
              </a:ext>
            </a:extLst>
          </p:cNvPr>
          <p:cNvPicPr>
            <a:picLocks noChangeAspect="1"/>
          </p:cNvPicPr>
          <p:nvPr/>
        </p:nvPicPr>
        <p:blipFill>
          <a:blip r:embed="rId2"/>
          <a:stretch>
            <a:fillRect/>
          </a:stretch>
        </p:blipFill>
        <p:spPr>
          <a:xfrm>
            <a:off x="237075" y="0"/>
            <a:ext cx="8669849" cy="5143500"/>
          </a:xfrm>
          <a:prstGeom prst="rect">
            <a:avLst/>
          </a:prstGeom>
        </p:spPr>
      </p:pic>
      <p:sp>
        <p:nvSpPr>
          <p:cNvPr id="5" name="TextBox 4">
            <a:extLst>
              <a:ext uri="{FF2B5EF4-FFF2-40B4-BE49-F238E27FC236}">
                <a16:creationId xmlns:a16="http://schemas.microsoft.com/office/drawing/2014/main" id="{8D407BA5-8E0C-D46C-87C8-3BF691279AEE}"/>
              </a:ext>
            </a:extLst>
          </p:cNvPr>
          <p:cNvSpPr txBox="1"/>
          <p:nvPr/>
        </p:nvSpPr>
        <p:spPr>
          <a:xfrm>
            <a:off x="5115141" y="515347"/>
            <a:ext cx="2713333" cy="307777"/>
          </a:xfrm>
          <a:prstGeom prst="rect">
            <a:avLst/>
          </a:prstGeom>
          <a:noFill/>
        </p:spPr>
        <p:txBody>
          <a:bodyPr wrap="square">
            <a:spAutoFit/>
          </a:bodyPr>
          <a:lstStyle/>
          <a:p>
            <a:r>
              <a:rPr lang="en-IN" dirty="0"/>
              <a:t>K-Means clustering with DTW</a:t>
            </a:r>
          </a:p>
        </p:txBody>
      </p:sp>
      <p:sp>
        <p:nvSpPr>
          <p:cNvPr id="7" name="TextBox 6">
            <a:extLst>
              <a:ext uri="{FF2B5EF4-FFF2-40B4-BE49-F238E27FC236}">
                <a16:creationId xmlns:a16="http://schemas.microsoft.com/office/drawing/2014/main" id="{08F03CD5-D824-BB14-9611-AA532031A23E}"/>
              </a:ext>
            </a:extLst>
          </p:cNvPr>
          <p:cNvSpPr txBox="1"/>
          <p:nvPr/>
        </p:nvSpPr>
        <p:spPr>
          <a:xfrm>
            <a:off x="5115141" y="823124"/>
            <a:ext cx="3285056" cy="261610"/>
          </a:xfrm>
          <a:prstGeom prst="rect">
            <a:avLst/>
          </a:prstGeom>
          <a:noFill/>
        </p:spPr>
        <p:txBody>
          <a:bodyPr wrap="square">
            <a:spAutoFit/>
          </a:bodyPr>
          <a:lstStyle/>
          <a:p>
            <a:r>
              <a:rPr lang="en-IN" sz="1100" dirty="0"/>
              <a:t> </a:t>
            </a:r>
            <a:r>
              <a:rPr lang="en-IN" sz="1100" dirty="0" err="1"/>
              <a:t>avg</a:t>
            </a:r>
            <a:r>
              <a:rPr lang="en-IN" sz="1100" dirty="0"/>
              <a:t>-temperature clusters for k = [2,12]</a:t>
            </a:r>
          </a:p>
        </p:txBody>
      </p:sp>
    </p:spTree>
    <p:extLst>
      <p:ext uri="{BB962C8B-B14F-4D97-AF65-F5344CB8AC3E}">
        <p14:creationId xmlns:p14="http://schemas.microsoft.com/office/powerpoint/2010/main" val="30320151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B8169-18F7-B261-7A3B-F3553E9A3A2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8BB5B3D-B49E-2BCB-F670-FBBF49FFEEBD}"/>
              </a:ext>
            </a:extLst>
          </p:cNvPr>
          <p:cNvPicPr>
            <a:picLocks noChangeAspect="1"/>
          </p:cNvPicPr>
          <p:nvPr/>
        </p:nvPicPr>
        <p:blipFill>
          <a:blip r:embed="rId2"/>
          <a:stretch>
            <a:fillRect/>
          </a:stretch>
        </p:blipFill>
        <p:spPr>
          <a:xfrm>
            <a:off x="237075" y="0"/>
            <a:ext cx="8669849" cy="5143500"/>
          </a:xfrm>
          <a:prstGeom prst="rect">
            <a:avLst/>
          </a:prstGeom>
        </p:spPr>
      </p:pic>
      <p:sp>
        <p:nvSpPr>
          <p:cNvPr id="5" name="TextBox 4">
            <a:extLst>
              <a:ext uri="{FF2B5EF4-FFF2-40B4-BE49-F238E27FC236}">
                <a16:creationId xmlns:a16="http://schemas.microsoft.com/office/drawing/2014/main" id="{545B8C9B-3C28-C4F0-10ED-AFE40861050D}"/>
              </a:ext>
            </a:extLst>
          </p:cNvPr>
          <p:cNvSpPr txBox="1"/>
          <p:nvPr/>
        </p:nvSpPr>
        <p:spPr>
          <a:xfrm>
            <a:off x="4989245" y="515347"/>
            <a:ext cx="3074702" cy="307777"/>
          </a:xfrm>
          <a:prstGeom prst="rect">
            <a:avLst/>
          </a:prstGeom>
          <a:noFill/>
        </p:spPr>
        <p:txBody>
          <a:bodyPr wrap="square">
            <a:spAutoFit/>
          </a:bodyPr>
          <a:lstStyle/>
          <a:p>
            <a:r>
              <a:rPr lang="en-IN" dirty="0"/>
              <a:t>K-Means clustering with Soft-DTW</a:t>
            </a:r>
          </a:p>
        </p:txBody>
      </p:sp>
      <p:sp>
        <p:nvSpPr>
          <p:cNvPr id="7" name="TextBox 6">
            <a:extLst>
              <a:ext uri="{FF2B5EF4-FFF2-40B4-BE49-F238E27FC236}">
                <a16:creationId xmlns:a16="http://schemas.microsoft.com/office/drawing/2014/main" id="{084B6E84-193D-D308-F696-6EEC4E0A41DC}"/>
              </a:ext>
            </a:extLst>
          </p:cNvPr>
          <p:cNvSpPr txBox="1"/>
          <p:nvPr/>
        </p:nvSpPr>
        <p:spPr>
          <a:xfrm>
            <a:off x="5115141" y="823124"/>
            <a:ext cx="3285056" cy="261610"/>
          </a:xfrm>
          <a:prstGeom prst="rect">
            <a:avLst/>
          </a:prstGeom>
          <a:noFill/>
        </p:spPr>
        <p:txBody>
          <a:bodyPr wrap="square">
            <a:spAutoFit/>
          </a:bodyPr>
          <a:lstStyle/>
          <a:p>
            <a:r>
              <a:rPr lang="en-IN" sz="1100" dirty="0"/>
              <a:t> </a:t>
            </a:r>
            <a:r>
              <a:rPr lang="en-IN" sz="1100" dirty="0" err="1"/>
              <a:t>avg</a:t>
            </a:r>
            <a:r>
              <a:rPr lang="en-IN" sz="1100" dirty="0"/>
              <a:t>-temperature clusters for k = [2,12]</a:t>
            </a:r>
          </a:p>
        </p:txBody>
      </p:sp>
    </p:spTree>
    <p:extLst>
      <p:ext uri="{BB962C8B-B14F-4D97-AF65-F5344CB8AC3E}">
        <p14:creationId xmlns:p14="http://schemas.microsoft.com/office/powerpoint/2010/main" val="22065250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620E4-5A1F-6589-4925-189741D72A1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1411560-6C60-38B8-E3AF-2795086B1867}"/>
              </a:ext>
            </a:extLst>
          </p:cNvPr>
          <p:cNvPicPr>
            <a:picLocks noChangeAspect="1"/>
          </p:cNvPicPr>
          <p:nvPr/>
        </p:nvPicPr>
        <p:blipFill>
          <a:blip r:embed="rId2"/>
          <a:stretch>
            <a:fillRect/>
          </a:stretch>
        </p:blipFill>
        <p:spPr>
          <a:xfrm>
            <a:off x="237075" y="0"/>
            <a:ext cx="8669849" cy="5143500"/>
          </a:xfrm>
          <a:prstGeom prst="rect">
            <a:avLst/>
          </a:prstGeom>
        </p:spPr>
      </p:pic>
      <p:sp>
        <p:nvSpPr>
          <p:cNvPr id="5" name="TextBox 4">
            <a:extLst>
              <a:ext uri="{FF2B5EF4-FFF2-40B4-BE49-F238E27FC236}">
                <a16:creationId xmlns:a16="http://schemas.microsoft.com/office/drawing/2014/main" id="{BA4AC904-703A-C5A1-C1BF-994F8B4D8E3E}"/>
              </a:ext>
            </a:extLst>
          </p:cNvPr>
          <p:cNvSpPr txBox="1"/>
          <p:nvPr/>
        </p:nvSpPr>
        <p:spPr>
          <a:xfrm>
            <a:off x="4326836" y="515347"/>
            <a:ext cx="4465981" cy="307777"/>
          </a:xfrm>
          <a:prstGeom prst="rect">
            <a:avLst/>
          </a:prstGeom>
          <a:noFill/>
        </p:spPr>
        <p:txBody>
          <a:bodyPr wrap="square">
            <a:spAutoFit/>
          </a:bodyPr>
          <a:lstStyle/>
          <a:p>
            <a:r>
              <a:rPr lang="en-US" dirty="0"/>
              <a:t>K-Shape clustering with Shape-based Distance(SBD)</a:t>
            </a:r>
            <a:endParaRPr lang="en-IN" dirty="0"/>
          </a:p>
        </p:txBody>
      </p:sp>
      <p:sp>
        <p:nvSpPr>
          <p:cNvPr id="7" name="TextBox 6">
            <a:extLst>
              <a:ext uri="{FF2B5EF4-FFF2-40B4-BE49-F238E27FC236}">
                <a16:creationId xmlns:a16="http://schemas.microsoft.com/office/drawing/2014/main" id="{2A0C18B0-9B31-FB85-47E5-29FCA542DE2B}"/>
              </a:ext>
            </a:extLst>
          </p:cNvPr>
          <p:cNvSpPr txBox="1"/>
          <p:nvPr/>
        </p:nvSpPr>
        <p:spPr>
          <a:xfrm>
            <a:off x="5115141" y="823124"/>
            <a:ext cx="3285056" cy="261610"/>
          </a:xfrm>
          <a:prstGeom prst="rect">
            <a:avLst/>
          </a:prstGeom>
          <a:noFill/>
        </p:spPr>
        <p:txBody>
          <a:bodyPr wrap="square">
            <a:spAutoFit/>
          </a:bodyPr>
          <a:lstStyle/>
          <a:p>
            <a:r>
              <a:rPr lang="en-IN" sz="1100" dirty="0"/>
              <a:t> </a:t>
            </a:r>
            <a:r>
              <a:rPr lang="en-IN" sz="1100" dirty="0" err="1"/>
              <a:t>avg</a:t>
            </a:r>
            <a:r>
              <a:rPr lang="en-IN" sz="1100" dirty="0"/>
              <a:t>-temperature clusters for k = [2,12]</a:t>
            </a:r>
          </a:p>
        </p:txBody>
      </p:sp>
    </p:spTree>
    <p:extLst>
      <p:ext uri="{BB962C8B-B14F-4D97-AF65-F5344CB8AC3E}">
        <p14:creationId xmlns:p14="http://schemas.microsoft.com/office/powerpoint/2010/main" val="37461552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2">
          <a:extLst>
            <a:ext uri="{FF2B5EF4-FFF2-40B4-BE49-F238E27FC236}">
              <a16:creationId xmlns:a16="http://schemas.microsoft.com/office/drawing/2014/main" id="{0203F510-6084-4407-8A6A-73076AE7AAD6}"/>
            </a:ext>
          </a:extLst>
        </p:cNvPr>
        <p:cNvGrpSpPr/>
        <p:nvPr/>
      </p:nvGrpSpPr>
      <p:grpSpPr>
        <a:xfrm>
          <a:off x="0" y="0"/>
          <a:ext cx="0" cy="0"/>
          <a:chOff x="0" y="0"/>
          <a:chExt cx="0" cy="0"/>
        </a:xfrm>
      </p:grpSpPr>
      <p:sp>
        <p:nvSpPr>
          <p:cNvPr id="213" name="Google Shape;213;p37">
            <a:extLst>
              <a:ext uri="{FF2B5EF4-FFF2-40B4-BE49-F238E27FC236}">
                <a16:creationId xmlns:a16="http://schemas.microsoft.com/office/drawing/2014/main" id="{B300FCBC-3AC8-7FF5-34FF-5F3CDD49B137}"/>
              </a:ext>
            </a:extLst>
          </p:cNvPr>
          <p:cNvSpPr txBox="1">
            <a:spLocks noGrp="1"/>
          </p:cNvSpPr>
          <p:nvPr>
            <p:ph type="title"/>
          </p:nvPr>
        </p:nvSpPr>
        <p:spPr>
          <a:xfrm>
            <a:off x="675650" y="6414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mn-lt"/>
              </a:rPr>
              <a:t>Clustering the Meteorological Variables</a:t>
            </a:r>
            <a:endParaRPr dirty="0">
              <a:latin typeface="+mn-lt"/>
            </a:endParaRPr>
          </a:p>
        </p:txBody>
      </p:sp>
      <p:sp>
        <p:nvSpPr>
          <p:cNvPr id="214" name="Google Shape;214;p37">
            <a:extLst>
              <a:ext uri="{FF2B5EF4-FFF2-40B4-BE49-F238E27FC236}">
                <a16:creationId xmlns:a16="http://schemas.microsoft.com/office/drawing/2014/main" id="{0731B4F2-541B-F9C1-AE3C-DCD29DCDCA0B}"/>
              </a:ext>
            </a:extLst>
          </p:cNvPr>
          <p:cNvSpPr txBox="1">
            <a:spLocks noGrp="1"/>
          </p:cNvSpPr>
          <p:nvPr>
            <p:ph type="body" idx="1"/>
          </p:nvPr>
        </p:nvSpPr>
        <p:spPr>
          <a:xfrm>
            <a:off x="282858" y="1484644"/>
            <a:ext cx="4713212" cy="3125993"/>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US" b="1" dirty="0">
                <a:solidFill>
                  <a:srgbClr val="000000"/>
                </a:solidFill>
                <a:latin typeface="Arial"/>
                <a:ea typeface="Arial"/>
                <a:cs typeface="Arial"/>
                <a:sym typeface="Arial"/>
              </a:rPr>
              <a:t>Discriminative Analysis of the Meteorological Variables </a:t>
            </a:r>
            <a:r>
              <a:rPr lang="en" b="1" dirty="0">
                <a:solidFill>
                  <a:srgbClr val="000000"/>
                </a:solidFill>
                <a:latin typeface="Arial"/>
                <a:ea typeface="Arial"/>
                <a:cs typeface="Arial"/>
                <a:sym typeface="Arial"/>
              </a:rPr>
              <a:t>:</a:t>
            </a:r>
          </a:p>
          <a:p>
            <a:pPr marL="0" lvl="0" indent="0" algn="l" rtl="0">
              <a:spcBef>
                <a:spcPts val="1200"/>
              </a:spcBef>
              <a:spcAft>
                <a:spcPts val="0"/>
              </a:spcAft>
              <a:buNone/>
            </a:pPr>
            <a:r>
              <a:rPr lang="en-US" sz="1100" dirty="0">
                <a:solidFill>
                  <a:srgbClr val="000000"/>
                </a:solidFill>
                <a:latin typeface="Arial"/>
                <a:ea typeface="Arial"/>
                <a:cs typeface="Arial"/>
                <a:sym typeface="Arial"/>
              </a:rPr>
              <a:t>Scale of the </a:t>
            </a:r>
            <a:r>
              <a:rPr lang="en-US" sz="1100" dirty="0" err="1">
                <a:solidFill>
                  <a:srgbClr val="000000"/>
                </a:solidFill>
                <a:latin typeface="Arial"/>
                <a:ea typeface="Arial"/>
                <a:cs typeface="Arial"/>
                <a:sym typeface="Arial"/>
              </a:rPr>
              <a:t>GoodClusterScore</a:t>
            </a:r>
            <a:r>
              <a:rPr lang="en-US" sz="1100" dirty="0">
                <a:solidFill>
                  <a:srgbClr val="000000"/>
                </a:solidFill>
                <a:latin typeface="Arial"/>
                <a:ea typeface="Arial"/>
                <a:cs typeface="Arial"/>
                <a:sym typeface="Arial"/>
              </a:rPr>
              <a:t> also provides insights into the discriminative power of different variables.</a:t>
            </a:r>
          </a:p>
          <a:p>
            <a:pPr marL="0" lvl="0" indent="0" algn="l" rtl="0">
              <a:spcBef>
                <a:spcPts val="1200"/>
              </a:spcBef>
              <a:spcAft>
                <a:spcPts val="0"/>
              </a:spcAft>
              <a:buNone/>
            </a:pPr>
            <a:r>
              <a:rPr lang="en-US" sz="1100" dirty="0">
                <a:solidFill>
                  <a:srgbClr val="000000"/>
                </a:solidFill>
                <a:latin typeface="Arial"/>
                <a:ea typeface="Arial"/>
                <a:cs typeface="Arial"/>
                <a:sym typeface="Arial"/>
              </a:rPr>
              <a:t>From the chart, it is evident that temperature-related variables exhibit clear peaks around 4-6 cluster size suggesting more</a:t>
            </a:r>
            <a:r>
              <a:rPr lang="en-US" sz="1100" b="1" dirty="0">
                <a:solidFill>
                  <a:srgbClr val="000000"/>
                </a:solidFill>
                <a:latin typeface="Arial"/>
                <a:ea typeface="Arial"/>
                <a:cs typeface="Arial"/>
                <a:sym typeface="Arial"/>
              </a:rPr>
              <a:t> discriminative power </a:t>
            </a:r>
            <a:r>
              <a:rPr lang="en-US" sz="1100" dirty="0">
                <a:solidFill>
                  <a:srgbClr val="000000"/>
                </a:solidFill>
                <a:latin typeface="Arial"/>
                <a:ea typeface="Arial"/>
                <a:cs typeface="Arial"/>
                <a:sym typeface="Arial"/>
              </a:rPr>
              <a:t>compared to other variables. This suggests that temperature is significantly </a:t>
            </a:r>
            <a:r>
              <a:rPr lang="en-US" sz="1100" b="1" dirty="0">
                <a:solidFill>
                  <a:srgbClr val="000000"/>
                </a:solidFill>
                <a:latin typeface="Arial"/>
                <a:ea typeface="Arial"/>
                <a:cs typeface="Arial"/>
                <a:sym typeface="Arial"/>
              </a:rPr>
              <a:t>more effective in categorizing dataset samples into meaningful groups</a:t>
            </a:r>
            <a:r>
              <a:rPr lang="en-US" sz="1100" dirty="0">
                <a:solidFill>
                  <a:srgbClr val="000000"/>
                </a:solidFill>
                <a:latin typeface="Arial"/>
                <a:ea typeface="Arial"/>
                <a:cs typeface="Arial"/>
                <a:sym typeface="Arial"/>
              </a:rPr>
              <a:t>. </a:t>
            </a:r>
          </a:p>
          <a:p>
            <a:pPr marL="0" lvl="0" indent="0" algn="l" rtl="0">
              <a:spcBef>
                <a:spcPts val="1200"/>
              </a:spcBef>
              <a:spcAft>
                <a:spcPts val="0"/>
              </a:spcAft>
              <a:buNone/>
            </a:pPr>
            <a:endParaRPr lang="en-US" sz="1100" dirty="0">
              <a:solidFill>
                <a:srgbClr val="000000"/>
              </a:solidFill>
              <a:latin typeface="Arial"/>
              <a:ea typeface="Arial"/>
              <a:cs typeface="Arial"/>
              <a:sym typeface="Arial"/>
            </a:endParaRPr>
          </a:p>
          <a:p>
            <a:pPr marL="0" lvl="0" indent="0" algn="l" rtl="0">
              <a:spcBef>
                <a:spcPts val="1200"/>
              </a:spcBef>
              <a:spcAft>
                <a:spcPts val="0"/>
              </a:spcAft>
              <a:buNone/>
            </a:pPr>
            <a:r>
              <a:rPr lang="en-US" sz="1100" dirty="0">
                <a:solidFill>
                  <a:srgbClr val="000000"/>
                </a:solidFill>
                <a:latin typeface="Arial"/>
                <a:ea typeface="Arial"/>
                <a:cs typeface="Arial"/>
                <a:sym typeface="Arial"/>
              </a:rPr>
              <a:t>This finding is further reinforced by the observed seasonal patterns:</a:t>
            </a:r>
          </a:p>
        </p:txBody>
      </p:sp>
      <p:sp>
        <p:nvSpPr>
          <p:cNvPr id="6" name="TextBox 5">
            <a:extLst>
              <a:ext uri="{FF2B5EF4-FFF2-40B4-BE49-F238E27FC236}">
                <a16:creationId xmlns:a16="http://schemas.microsoft.com/office/drawing/2014/main" id="{DE7ED6B0-D435-1D64-6FB3-C384D4B4A906}"/>
              </a:ext>
            </a:extLst>
          </p:cNvPr>
          <p:cNvSpPr txBox="1"/>
          <p:nvPr/>
        </p:nvSpPr>
        <p:spPr>
          <a:xfrm>
            <a:off x="282858" y="4296649"/>
            <a:ext cx="8277893" cy="430887"/>
          </a:xfrm>
          <a:prstGeom prst="rect">
            <a:avLst/>
          </a:prstGeom>
          <a:noFill/>
        </p:spPr>
        <p:txBody>
          <a:bodyPr wrap="square">
            <a:spAutoFit/>
          </a:bodyPr>
          <a:lstStyle/>
          <a:p>
            <a:pPr marL="0" lvl="0" indent="0" algn="l" rtl="0">
              <a:spcBef>
                <a:spcPts val="1200"/>
              </a:spcBef>
              <a:spcAft>
                <a:spcPts val="0"/>
              </a:spcAft>
              <a:buNone/>
            </a:pPr>
            <a:r>
              <a:rPr lang="en-US" sz="1100" i="1" dirty="0">
                <a:solidFill>
                  <a:srgbClr val="000000"/>
                </a:solidFill>
                <a:latin typeface="Arial"/>
                <a:ea typeface="Arial"/>
                <a:cs typeface="Arial"/>
                <a:sym typeface="Arial"/>
              </a:rPr>
              <a:t>Temperature in Western Europe unlike precipitation and pressure, exhibits clear seasonal trends (e.g., warmer summers, colder winters) that are fairly predictable year after year.</a:t>
            </a:r>
          </a:p>
        </p:txBody>
      </p:sp>
      <p:pic>
        <p:nvPicPr>
          <p:cNvPr id="4" name="Picture 3">
            <a:extLst>
              <a:ext uri="{FF2B5EF4-FFF2-40B4-BE49-F238E27FC236}">
                <a16:creationId xmlns:a16="http://schemas.microsoft.com/office/drawing/2014/main" id="{964FDB0F-34FF-F04C-D0F1-01EF4B54E84C}"/>
              </a:ext>
            </a:extLst>
          </p:cNvPr>
          <p:cNvPicPr>
            <a:picLocks noChangeAspect="1"/>
          </p:cNvPicPr>
          <p:nvPr/>
        </p:nvPicPr>
        <p:blipFill>
          <a:blip r:embed="rId3"/>
          <a:stretch>
            <a:fillRect/>
          </a:stretch>
        </p:blipFill>
        <p:spPr>
          <a:xfrm>
            <a:off x="5194853" y="1539633"/>
            <a:ext cx="3505200" cy="2609427"/>
          </a:xfrm>
          <a:prstGeom prst="rect">
            <a:avLst/>
          </a:prstGeom>
        </p:spPr>
      </p:pic>
    </p:spTree>
    <p:extLst>
      <p:ext uri="{BB962C8B-B14F-4D97-AF65-F5344CB8AC3E}">
        <p14:creationId xmlns:p14="http://schemas.microsoft.com/office/powerpoint/2010/main" val="405742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7"/>
          <p:cNvSpPr txBox="1">
            <a:spLocks noGrp="1"/>
          </p:cNvSpPr>
          <p:nvPr>
            <p:ph type="title"/>
          </p:nvPr>
        </p:nvSpPr>
        <p:spPr>
          <a:xfrm>
            <a:off x="675650" y="6414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mn-lt"/>
              </a:rPr>
              <a:t>Literature Review</a:t>
            </a:r>
            <a:endParaRPr dirty="0">
              <a:latin typeface="+mn-lt"/>
            </a:endParaRPr>
          </a:p>
        </p:txBody>
      </p:sp>
      <p:sp>
        <p:nvSpPr>
          <p:cNvPr id="146" name="Google Shape;146;p27"/>
          <p:cNvSpPr txBox="1">
            <a:spLocks noGrp="1"/>
          </p:cNvSpPr>
          <p:nvPr>
            <p:ph type="body" idx="1"/>
          </p:nvPr>
        </p:nvSpPr>
        <p:spPr>
          <a:xfrm>
            <a:off x="689297" y="1146311"/>
            <a:ext cx="7675053" cy="1434591"/>
          </a:xfrm>
          <a:prstGeom prst="rect">
            <a:avLst/>
          </a:prstGeom>
        </p:spPr>
        <p:txBody>
          <a:bodyPr spcFirstLastPara="1" wrap="square" lIns="91425" tIns="91425" rIns="91425" bIns="91425" anchor="t" anchorCtr="0">
            <a:noAutofit/>
          </a:bodyPr>
          <a:lstStyle/>
          <a:p>
            <a:pPr marL="0" lvl="0" indent="0" algn="l" rtl="0">
              <a:spcBef>
                <a:spcPts val="1400"/>
              </a:spcBef>
              <a:spcAft>
                <a:spcPts val="0"/>
              </a:spcAft>
              <a:buNone/>
            </a:pPr>
            <a:r>
              <a:rPr lang="en-US" sz="1100" dirty="0">
                <a:solidFill>
                  <a:srgbClr val="000000"/>
                </a:solidFill>
                <a:latin typeface="Arial"/>
                <a:ea typeface="Arial"/>
                <a:cs typeface="Arial"/>
                <a:sym typeface="Arial"/>
              </a:rPr>
              <a:t>While there are </a:t>
            </a:r>
            <a:r>
              <a:rPr lang="en-US" sz="1100" b="1" dirty="0">
                <a:solidFill>
                  <a:srgbClr val="000000"/>
                </a:solidFill>
                <a:latin typeface="Arial"/>
                <a:ea typeface="Arial"/>
                <a:cs typeface="Arial"/>
                <a:sym typeface="Arial"/>
              </a:rPr>
              <a:t>NO</a:t>
            </a:r>
            <a:r>
              <a:rPr lang="en-US" sz="1100" dirty="0">
                <a:solidFill>
                  <a:srgbClr val="000000"/>
                </a:solidFill>
                <a:latin typeface="Arial"/>
                <a:ea typeface="Arial"/>
                <a:cs typeface="Arial"/>
                <a:sym typeface="Arial"/>
              </a:rPr>
              <a:t> </a:t>
            </a:r>
            <a:r>
              <a:rPr lang="en-US" sz="1100" b="1" dirty="0">
                <a:solidFill>
                  <a:srgbClr val="000000"/>
                </a:solidFill>
                <a:latin typeface="Arial"/>
                <a:ea typeface="Arial"/>
                <a:cs typeface="Arial"/>
                <a:sym typeface="Arial"/>
              </a:rPr>
              <a:t>standardized</a:t>
            </a:r>
            <a:r>
              <a:rPr lang="en-US" sz="1100" dirty="0">
                <a:solidFill>
                  <a:srgbClr val="000000"/>
                </a:solidFill>
                <a:latin typeface="Arial"/>
                <a:ea typeface="Arial"/>
                <a:cs typeface="Arial"/>
                <a:sym typeface="Arial"/>
              </a:rPr>
              <a:t> explainability techniques specifically designed for spatiotemporal models, explainable AI (XAI) for spatiotemporal models is an </a:t>
            </a:r>
            <a:r>
              <a:rPr lang="en-US" sz="1100" b="1" dirty="0">
                <a:solidFill>
                  <a:srgbClr val="000000"/>
                </a:solidFill>
                <a:latin typeface="Arial"/>
                <a:ea typeface="Arial"/>
                <a:cs typeface="Arial"/>
                <a:sym typeface="Arial"/>
              </a:rPr>
              <a:t>emerging</a:t>
            </a:r>
            <a:r>
              <a:rPr lang="en-US" sz="1100" dirty="0">
                <a:solidFill>
                  <a:srgbClr val="000000"/>
                </a:solidFill>
                <a:latin typeface="Arial"/>
                <a:ea typeface="Arial"/>
                <a:cs typeface="Arial"/>
                <a:sym typeface="Arial"/>
              </a:rPr>
              <a:t> field of research.</a:t>
            </a:r>
          </a:p>
          <a:p>
            <a:pPr marL="0" lvl="0" indent="0" algn="l" rtl="0">
              <a:spcBef>
                <a:spcPts val="1400"/>
              </a:spcBef>
              <a:spcAft>
                <a:spcPts val="0"/>
              </a:spcAft>
              <a:buNone/>
            </a:pPr>
            <a:r>
              <a:rPr lang="en-US" sz="1100" dirty="0">
                <a:solidFill>
                  <a:srgbClr val="000000"/>
                </a:solidFill>
                <a:latin typeface="Arial"/>
                <a:ea typeface="Arial"/>
                <a:cs typeface="Arial"/>
                <a:sym typeface="Arial"/>
              </a:rPr>
              <a:t>Many of the techniques focus on creating an interpretable model tailored to a given dataset, rather than taking a model-agnostic approach.</a:t>
            </a:r>
          </a:p>
        </p:txBody>
      </p:sp>
      <p:sp>
        <p:nvSpPr>
          <p:cNvPr id="3" name="TextBox 2">
            <a:extLst>
              <a:ext uri="{FF2B5EF4-FFF2-40B4-BE49-F238E27FC236}">
                <a16:creationId xmlns:a16="http://schemas.microsoft.com/office/drawing/2014/main" id="{9E377072-E2F1-56F9-0328-2EED4C3075F1}"/>
              </a:ext>
            </a:extLst>
          </p:cNvPr>
          <p:cNvSpPr txBox="1"/>
          <p:nvPr/>
        </p:nvSpPr>
        <p:spPr>
          <a:xfrm>
            <a:off x="623037" y="2695711"/>
            <a:ext cx="6857815" cy="307777"/>
          </a:xfrm>
          <a:prstGeom prst="rect">
            <a:avLst/>
          </a:prstGeom>
          <a:noFill/>
        </p:spPr>
        <p:txBody>
          <a:bodyPr wrap="square">
            <a:spAutoFit/>
          </a:bodyPr>
          <a:lstStyle/>
          <a:p>
            <a:pPr marL="0" lvl="0" indent="0" algn="l" rtl="0">
              <a:spcBef>
                <a:spcPts val="1400"/>
              </a:spcBef>
              <a:spcAft>
                <a:spcPts val="0"/>
              </a:spcAft>
              <a:buNone/>
            </a:pPr>
            <a:r>
              <a:rPr lang="en-US" sz="1400" b="1" dirty="0">
                <a:solidFill>
                  <a:srgbClr val="000000"/>
                </a:solidFill>
                <a:latin typeface="Arial"/>
                <a:ea typeface="Arial"/>
                <a:cs typeface="Arial"/>
                <a:sym typeface="Arial"/>
              </a:rPr>
              <a:t>Traditional XAI Methods for Evaluating Global Feature Importance</a:t>
            </a:r>
            <a:endParaRPr lang="en-US" sz="1400" dirty="0">
              <a:solidFill>
                <a:srgbClr val="000000"/>
              </a:solidFill>
              <a:latin typeface="Arial"/>
              <a:ea typeface="Arial"/>
              <a:cs typeface="Arial"/>
              <a:sym typeface="Arial"/>
            </a:endParaRPr>
          </a:p>
        </p:txBody>
      </p:sp>
      <p:sp>
        <p:nvSpPr>
          <p:cNvPr id="4" name="Google Shape;146;p27">
            <a:extLst>
              <a:ext uri="{FF2B5EF4-FFF2-40B4-BE49-F238E27FC236}">
                <a16:creationId xmlns:a16="http://schemas.microsoft.com/office/drawing/2014/main" id="{FA585E17-BB11-0372-C8DF-C0E915E0C7EE}"/>
              </a:ext>
            </a:extLst>
          </p:cNvPr>
          <p:cNvSpPr txBox="1">
            <a:spLocks/>
          </p:cNvSpPr>
          <p:nvPr/>
        </p:nvSpPr>
        <p:spPr>
          <a:xfrm>
            <a:off x="689297" y="2935354"/>
            <a:ext cx="7688700" cy="184867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spcBef>
                <a:spcPts val="600"/>
              </a:spcBef>
              <a:buFont typeface="Lato"/>
              <a:buNone/>
            </a:pPr>
            <a:r>
              <a:rPr lang="en-US" sz="1100" b="1" dirty="0">
                <a:solidFill>
                  <a:srgbClr val="000000"/>
                </a:solidFill>
                <a:latin typeface="Arial"/>
                <a:ea typeface="Arial"/>
                <a:cs typeface="Arial"/>
                <a:sym typeface="Arial"/>
              </a:rPr>
              <a:t>Permutation Importance Measure with P-values: </a:t>
            </a:r>
            <a:r>
              <a:rPr lang="en-US" sz="1100" dirty="0">
                <a:solidFill>
                  <a:srgbClr val="000000"/>
                </a:solidFill>
                <a:latin typeface="Arial"/>
                <a:ea typeface="Arial"/>
                <a:cs typeface="Arial"/>
                <a:sym typeface="Arial"/>
              </a:rPr>
              <a:t>Enhances the traditional permutation importance technique by adding significance testing (p-values) to it.  Addresses the randomness and potential bias in standard permutation importance.</a:t>
            </a:r>
          </a:p>
          <a:p>
            <a:pPr marL="228600" indent="-228600">
              <a:spcBef>
                <a:spcPts val="600"/>
              </a:spcBef>
              <a:buClr>
                <a:schemeClr val="bg2"/>
              </a:buClr>
              <a:buSzPct val="80000"/>
              <a:buFont typeface="+mj-lt"/>
              <a:buAutoNum type="arabicPeriod"/>
            </a:pPr>
            <a:r>
              <a:rPr lang="en-US" sz="900" dirty="0">
                <a:solidFill>
                  <a:srgbClr val="000000"/>
                </a:solidFill>
                <a:latin typeface="Arial"/>
                <a:ea typeface="Arial"/>
                <a:cs typeface="Arial"/>
                <a:sym typeface="Arial"/>
              </a:rPr>
              <a:t>Compute Observed Importance using traditional </a:t>
            </a:r>
            <a:r>
              <a:rPr lang="en-US" sz="900" b="1" dirty="0">
                <a:solidFill>
                  <a:srgbClr val="000000"/>
                </a:solidFill>
                <a:latin typeface="Arial"/>
                <a:ea typeface="Arial"/>
                <a:cs typeface="Arial"/>
                <a:sym typeface="Arial"/>
              </a:rPr>
              <a:t>PI</a:t>
            </a:r>
          </a:p>
          <a:p>
            <a:pPr marL="228600" indent="-228600">
              <a:spcBef>
                <a:spcPts val="600"/>
              </a:spcBef>
              <a:buClr>
                <a:schemeClr val="bg2"/>
              </a:buClr>
              <a:buSzPct val="80000"/>
              <a:buFont typeface="+mj-lt"/>
              <a:buAutoNum type="arabicPeriod"/>
            </a:pPr>
            <a:r>
              <a:rPr lang="en-US" sz="900" dirty="0">
                <a:solidFill>
                  <a:srgbClr val="000000"/>
                </a:solidFill>
                <a:latin typeface="Arial"/>
                <a:ea typeface="Arial"/>
                <a:cs typeface="Arial"/>
                <a:sym typeface="Arial"/>
              </a:rPr>
              <a:t>Randomly Permute the Target Vector</a:t>
            </a:r>
          </a:p>
          <a:p>
            <a:pPr marL="228600" indent="-228600">
              <a:spcBef>
                <a:spcPts val="600"/>
              </a:spcBef>
              <a:buClr>
                <a:schemeClr val="bg2"/>
              </a:buClr>
              <a:buSzPct val="80000"/>
              <a:buFont typeface="+mj-lt"/>
              <a:buAutoNum type="arabicPeriod"/>
            </a:pPr>
            <a:r>
              <a:rPr lang="en-US" sz="900" dirty="0">
                <a:solidFill>
                  <a:srgbClr val="000000"/>
                </a:solidFill>
                <a:latin typeface="Arial"/>
                <a:ea typeface="Arial"/>
                <a:cs typeface="Arial"/>
                <a:sym typeface="Arial"/>
              </a:rPr>
              <a:t>Compute Null Importances</a:t>
            </a:r>
          </a:p>
          <a:p>
            <a:pPr marL="228600" indent="-228600">
              <a:spcBef>
                <a:spcPts val="600"/>
              </a:spcBef>
              <a:buClr>
                <a:schemeClr val="bg2"/>
              </a:buClr>
              <a:buSzPct val="80000"/>
              <a:buFont typeface="+mj-lt"/>
              <a:buAutoNum type="arabicPeriod"/>
            </a:pPr>
            <a:r>
              <a:rPr lang="en-US" sz="900" dirty="0">
                <a:solidFill>
                  <a:srgbClr val="000000"/>
                </a:solidFill>
                <a:latin typeface="Arial"/>
                <a:ea typeface="Arial"/>
                <a:cs typeface="Arial"/>
                <a:sym typeface="Arial"/>
              </a:rPr>
              <a:t>Calculate p-values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2">
          <a:extLst>
            <a:ext uri="{FF2B5EF4-FFF2-40B4-BE49-F238E27FC236}">
              <a16:creationId xmlns:a16="http://schemas.microsoft.com/office/drawing/2014/main" id="{F9CBB7A8-6D39-56D5-A055-9B89523DC4A8}"/>
            </a:ext>
          </a:extLst>
        </p:cNvPr>
        <p:cNvGrpSpPr/>
        <p:nvPr/>
      </p:nvGrpSpPr>
      <p:grpSpPr>
        <a:xfrm>
          <a:off x="0" y="0"/>
          <a:ext cx="0" cy="0"/>
          <a:chOff x="0" y="0"/>
          <a:chExt cx="0" cy="0"/>
        </a:xfrm>
      </p:grpSpPr>
      <p:sp>
        <p:nvSpPr>
          <p:cNvPr id="213" name="Google Shape;213;p37">
            <a:extLst>
              <a:ext uri="{FF2B5EF4-FFF2-40B4-BE49-F238E27FC236}">
                <a16:creationId xmlns:a16="http://schemas.microsoft.com/office/drawing/2014/main" id="{12169CA0-CC1A-767E-7A23-C6F4A83DCD70}"/>
              </a:ext>
            </a:extLst>
          </p:cNvPr>
          <p:cNvSpPr txBox="1">
            <a:spLocks noGrp="1"/>
          </p:cNvSpPr>
          <p:nvPr>
            <p:ph type="title"/>
          </p:nvPr>
        </p:nvSpPr>
        <p:spPr>
          <a:xfrm>
            <a:off x="675650" y="6414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mn-lt"/>
              </a:rPr>
              <a:t>Segregation</a:t>
            </a:r>
            <a:endParaRPr dirty="0">
              <a:latin typeface="+mn-lt"/>
            </a:endParaRPr>
          </a:p>
        </p:txBody>
      </p:sp>
      <p:sp>
        <p:nvSpPr>
          <p:cNvPr id="214" name="Google Shape;214;p37">
            <a:extLst>
              <a:ext uri="{FF2B5EF4-FFF2-40B4-BE49-F238E27FC236}">
                <a16:creationId xmlns:a16="http://schemas.microsoft.com/office/drawing/2014/main" id="{265F7B56-ECB4-490D-BB60-EADCD2A4C183}"/>
              </a:ext>
            </a:extLst>
          </p:cNvPr>
          <p:cNvSpPr txBox="1">
            <a:spLocks noGrp="1"/>
          </p:cNvSpPr>
          <p:nvPr>
            <p:ph type="body" idx="1"/>
          </p:nvPr>
        </p:nvSpPr>
        <p:spPr>
          <a:xfrm>
            <a:off x="208546" y="1891580"/>
            <a:ext cx="2960038" cy="2275201"/>
          </a:xfrm>
          <a:prstGeom prst="rect">
            <a:avLst/>
          </a:prstGeom>
        </p:spPr>
        <p:txBody>
          <a:bodyPr spcFirstLastPara="1" wrap="square" lIns="91425" tIns="91425" rIns="91425" bIns="91425" anchor="t" anchorCtr="0">
            <a:normAutofit/>
          </a:bodyPr>
          <a:lstStyle/>
          <a:p>
            <a:pPr marL="171450" indent="-171450">
              <a:spcBef>
                <a:spcPts val="1200"/>
              </a:spcBef>
              <a:buClr>
                <a:srgbClr val="000000"/>
              </a:buClr>
              <a:buSzPct val="160000"/>
              <a:buFont typeface="Arial" panose="020B0604020202020204" pitchFamily="34" charset="0"/>
              <a:buChar char="•"/>
            </a:pPr>
            <a:r>
              <a:rPr lang="en-US" sz="1100" dirty="0">
                <a:solidFill>
                  <a:srgbClr val="000000"/>
                </a:solidFill>
                <a:latin typeface="Arial"/>
                <a:ea typeface="Arial"/>
                <a:cs typeface="Arial"/>
                <a:sym typeface="Arial"/>
              </a:rPr>
              <a:t>For temperature, we discovered that the temporal cluster patterns for average, minimum, and maximum values are nearly identical. Thus, we focus solely on </a:t>
            </a:r>
            <a:r>
              <a:rPr lang="en-US" sz="1100" b="1" dirty="0">
                <a:solidFill>
                  <a:srgbClr val="000000"/>
                </a:solidFill>
                <a:latin typeface="Arial"/>
                <a:ea typeface="Arial"/>
                <a:cs typeface="Arial"/>
                <a:sym typeface="Arial"/>
              </a:rPr>
              <a:t>average temperature</a:t>
            </a:r>
            <a:r>
              <a:rPr lang="en-US" sz="1100" dirty="0">
                <a:solidFill>
                  <a:srgbClr val="000000"/>
                </a:solidFill>
                <a:latin typeface="Arial"/>
                <a:ea typeface="Arial"/>
                <a:cs typeface="Arial"/>
                <a:sym typeface="Arial"/>
              </a:rPr>
              <a:t> to select the optimal K.</a:t>
            </a:r>
          </a:p>
          <a:p>
            <a:pPr marL="171450" indent="-171450">
              <a:spcBef>
                <a:spcPts val="1200"/>
              </a:spcBef>
              <a:buClr>
                <a:srgbClr val="000000"/>
              </a:buClr>
              <a:buSzPct val="160000"/>
              <a:buFont typeface="Arial" panose="020B0604020202020204" pitchFamily="34" charset="0"/>
              <a:buChar char="•"/>
            </a:pPr>
            <a:r>
              <a:rPr lang="en-US" sz="1100" dirty="0">
                <a:solidFill>
                  <a:srgbClr val="000000"/>
                </a:solidFill>
                <a:latin typeface="Arial"/>
                <a:ea typeface="Arial"/>
                <a:cs typeface="Arial"/>
                <a:sym typeface="Arial"/>
              </a:rPr>
              <a:t>K = 4, 5, 6 are strong candidates.</a:t>
            </a:r>
          </a:p>
        </p:txBody>
      </p:sp>
      <p:grpSp>
        <p:nvGrpSpPr>
          <p:cNvPr id="9" name="Group 8">
            <a:extLst>
              <a:ext uri="{FF2B5EF4-FFF2-40B4-BE49-F238E27FC236}">
                <a16:creationId xmlns:a16="http://schemas.microsoft.com/office/drawing/2014/main" id="{E9FD83F1-8C54-F114-FF7B-0CD18A0EE000}"/>
              </a:ext>
            </a:extLst>
          </p:cNvPr>
          <p:cNvGrpSpPr/>
          <p:nvPr/>
        </p:nvGrpSpPr>
        <p:grpSpPr>
          <a:xfrm>
            <a:off x="3242896" y="1687599"/>
            <a:ext cx="5745650" cy="2691941"/>
            <a:chOff x="3242896" y="1946013"/>
            <a:chExt cx="5745650" cy="2691941"/>
          </a:xfrm>
        </p:grpSpPr>
        <p:pic>
          <p:nvPicPr>
            <p:cNvPr id="7" name="Picture 6">
              <a:extLst>
                <a:ext uri="{FF2B5EF4-FFF2-40B4-BE49-F238E27FC236}">
                  <a16:creationId xmlns:a16="http://schemas.microsoft.com/office/drawing/2014/main" id="{5422D26C-F382-2498-8480-E06E7B18170F}"/>
                </a:ext>
              </a:extLst>
            </p:cNvPr>
            <p:cNvPicPr>
              <a:picLocks noChangeAspect="1"/>
            </p:cNvPicPr>
            <p:nvPr/>
          </p:nvPicPr>
          <p:blipFill>
            <a:blip r:embed="rId3"/>
            <a:stretch>
              <a:fillRect/>
            </a:stretch>
          </p:blipFill>
          <p:spPr>
            <a:xfrm>
              <a:off x="3242896" y="1946013"/>
              <a:ext cx="5745650" cy="2275201"/>
            </a:xfrm>
            <a:prstGeom prst="rect">
              <a:avLst/>
            </a:prstGeom>
          </p:spPr>
        </p:pic>
        <p:sp>
          <p:nvSpPr>
            <p:cNvPr id="2" name="Google Shape;214;p37">
              <a:extLst>
                <a:ext uri="{FF2B5EF4-FFF2-40B4-BE49-F238E27FC236}">
                  <a16:creationId xmlns:a16="http://schemas.microsoft.com/office/drawing/2014/main" id="{EB34EFF9-3B5E-6F43-8C43-C77A7E5AB1D5}"/>
                </a:ext>
              </a:extLst>
            </p:cNvPr>
            <p:cNvSpPr txBox="1">
              <a:spLocks/>
            </p:cNvSpPr>
            <p:nvPr/>
          </p:nvSpPr>
          <p:spPr>
            <a:xfrm>
              <a:off x="3461799" y="4087590"/>
              <a:ext cx="446944" cy="535200"/>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spcBef>
                  <a:spcPts val="1200"/>
                </a:spcBef>
                <a:buFont typeface="Lato"/>
                <a:buNone/>
              </a:pPr>
              <a:r>
                <a:rPr lang="en-US" dirty="0">
                  <a:solidFill>
                    <a:srgbClr val="000000"/>
                  </a:solidFill>
                  <a:latin typeface="Arial"/>
                  <a:ea typeface="Arial"/>
                  <a:cs typeface="Arial"/>
                  <a:sym typeface="Arial"/>
                </a:rPr>
                <a:t>1</a:t>
              </a:r>
            </a:p>
          </p:txBody>
        </p:sp>
        <p:sp>
          <p:nvSpPr>
            <p:cNvPr id="3" name="Google Shape;214;p37">
              <a:extLst>
                <a:ext uri="{FF2B5EF4-FFF2-40B4-BE49-F238E27FC236}">
                  <a16:creationId xmlns:a16="http://schemas.microsoft.com/office/drawing/2014/main" id="{CA4B7F60-4E5B-583D-39F4-F54B6B0BCCE3}"/>
                </a:ext>
              </a:extLst>
            </p:cNvPr>
            <p:cNvSpPr txBox="1">
              <a:spLocks/>
            </p:cNvSpPr>
            <p:nvPr/>
          </p:nvSpPr>
          <p:spPr>
            <a:xfrm>
              <a:off x="4436191" y="4102754"/>
              <a:ext cx="446944" cy="535200"/>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spcBef>
                  <a:spcPts val="1200"/>
                </a:spcBef>
                <a:buFont typeface="Lato"/>
                <a:buNone/>
              </a:pPr>
              <a:r>
                <a:rPr lang="en-US" dirty="0">
                  <a:solidFill>
                    <a:srgbClr val="000000"/>
                  </a:solidFill>
                  <a:latin typeface="Arial"/>
                  <a:ea typeface="Arial"/>
                  <a:cs typeface="Arial"/>
                  <a:sym typeface="Arial"/>
                </a:rPr>
                <a:t>2</a:t>
              </a:r>
            </a:p>
          </p:txBody>
        </p:sp>
        <p:sp>
          <p:nvSpPr>
            <p:cNvPr id="4" name="Google Shape;214;p37">
              <a:extLst>
                <a:ext uri="{FF2B5EF4-FFF2-40B4-BE49-F238E27FC236}">
                  <a16:creationId xmlns:a16="http://schemas.microsoft.com/office/drawing/2014/main" id="{60EE5D48-FDF3-7E95-3D81-8C1E43BA5E0A}"/>
                </a:ext>
              </a:extLst>
            </p:cNvPr>
            <p:cNvSpPr txBox="1">
              <a:spLocks/>
            </p:cNvSpPr>
            <p:nvPr/>
          </p:nvSpPr>
          <p:spPr>
            <a:xfrm>
              <a:off x="5417022" y="4087317"/>
              <a:ext cx="446944" cy="535200"/>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spcBef>
                  <a:spcPts val="1200"/>
                </a:spcBef>
                <a:buFont typeface="Lato"/>
                <a:buNone/>
              </a:pPr>
              <a:r>
                <a:rPr lang="en-US" dirty="0">
                  <a:solidFill>
                    <a:srgbClr val="000000"/>
                  </a:solidFill>
                  <a:latin typeface="Arial"/>
                  <a:ea typeface="Arial"/>
                  <a:cs typeface="Arial"/>
                  <a:sym typeface="Arial"/>
                </a:rPr>
                <a:t>3</a:t>
              </a:r>
            </a:p>
          </p:txBody>
        </p:sp>
        <p:sp>
          <p:nvSpPr>
            <p:cNvPr id="5" name="Google Shape;214;p37">
              <a:extLst>
                <a:ext uri="{FF2B5EF4-FFF2-40B4-BE49-F238E27FC236}">
                  <a16:creationId xmlns:a16="http://schemas.microsoft.com/office/drawing/2014/main" id="{672F54EF-0D1C-A644-9E34-0A5D7F5C1290}"/>
                </a:ext>
              </a:extLst>
            </p:cNvPr>
            <p:cNvSpPr txBox="1">
              <a:spLocks/>
            </p:cNvSpPr>
            <p:nvPr/>
          </p:nvSpPr>
          <p:spPr>
            <a:xfrm>
              <a:off x="6396035" y="4094291"/>
              <a:ext cx="446944" cy="535200"/>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spcBef>
                  <a:spcPts val="1200"/>
                </a:spcBef>
                <a:buFont typeface="Lato"/>
                <a:buNone/>
              </a:pPr>
              <a:r>
                <a:rPr lang="en-US" dirty="0">
                  <a:solidFill>
                    <a:srgbClr val="000000"/>
                  </a:solidFill>
                  <a:latin typeface="Arial"/>
                  <a:ea typeface="Arial"/>
                  <a:cs typeface="Arial"/>
                  <a:sym typeface="Arial"/>
                </a:rPr>
                <a:t>4</a:t>
              </a:r>
            </a:p>
          </p:txBody>
        </p:sp>
        <p:sp>
          <p:nvSpPr>
            <p:cNvPr id="6" name="Google Shape;214;p37">
              <a:extLst>
                <a:ext uri="{FF2B5EF4-FFF2-40B4-BE49-F238E27FC236}">
                  <a16:creationId xmlns:a16="http://schemas.microsoft.com/office/drawing/2014/main" id="{98BBFD87-C258-D18D-EC3C-B739B389BF46}"/>
                </a:ext>
              </a:extLst>
            </p:cNvPr>
            <p:cNvSpPr txBox="1">
              <a:spLocks/>
            </p:cNvSpPr>
            <p:nvPr/>
          </p:nvSpPr>
          <p:spPr>
            <a:xfrm>
              <a:off x="7359367" y="4086924"/>
              <a:ext cx="446944" cy="535200"/>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spcBef>
                  <a:spcPts val="1200"/>
                </a:spcBef>
                <a:buFont typeface="Lato"/>
                <a:buNone/>
              </a:pPr>
              <a:r>
                <a:rPr lang="en-US" dirty="0">
                  <a:solidFill>
                    <a:srgbClr val="000000"/>
                  </a:solidFill>
                  <a:latin typeface="Arial"/>
                  <a:ea typeface="Arial"/>
                  <a:cs typeface="Arial"/>
                  <a:sym typeface="Arial"/>
                </a:rPr>
                <a:t>5</a:t>
              </a:r>
            </a:p>
          </p:txBody>
        </p:sp>
        <p:sp>
          <p:nvSpPr>
            <p:cNvPr id="8" name="Google Shape;214;p37">
              <a:extLst>
                <a:ext uri="{FF2B5EF4-FFF2-40B4-BE49-F238E27FC236}">
                  <a16:creationId xmlns:a16="http://schemas.microsoft.com/office/drawing/2014/main" id="{F5FC817E-8B62-5C7D-9CF2-D5C724721DC1}"/>
                </a:ext>
              </a:extLst>
            </p:cNvPr>
            <p:cNvSpPr txBox="1">
              <a:spLocks/>
            </p:cNvSpPr>
            <p:nvPr/>
          </p:nvSpPr>
          <p:spPr>
            <a:xfrm>
              <a:off x="8322699" y="4089876"/>
              <a:ext cx="446944" cy="535200"/>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spcBef>
                  <a:spcPts val="1200"/>
                </a:spcBef>
                <a:buFont typeface="Lato"/>
                <a:buNone/>
              </a:pPr>
              <a:r>
                <a:rPr lang="en-US" dirty="0">
                  <a:solidFill>
                    <a:srgbClr val="000000"/>
                  </a:solidFill>
                  <a:latin typeface="Arial"/>
                  <a:ea typeface="Arial"/>
                  <a:cs typeface="Arial"/>
                  <a:sym typeface="Arial"/>
                </a:rPr>
                <a:t>6</a:t>
              </a:r>
            </a:p>
          </p:txBody>
        </p:sp>
      </p:grpSp>
    </p:spTree>
    <p:extLst>
      <p:ext uri="{BB962C8B-B14F-4D97-AF65-F5344CB8AC3E}">
        <p14:creationId xmlns:p14="http://schemas.microsoft.com/office/powerpoint/2010/main" val="24397267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2">
          <a:extLst>
            <a:ext uri="{FF2B5EF4-FFF2-40B4-BE49-F238E27FC236}">
              <a16:creationId xmlns:a16="http://schemas.microsoft.com/office/drawing/2014/main" id="{731C1EBD-1F31-B7E0-5937-907CEC8D3ADC}"/>
            </a:ext>
          </a:extLst>
        </p:cNvPr>
        <p:cNvGrpSpPr/>
        <p:nvPr/>
      </p:nvGrpSpPr>
      <p:grpSpPr>
        <a:xfrm>
          <a:off x="0" y="0"/>
          <a:ext cx="0" cy="0"/>
          <a:chOff x="0" y="0"/>
          <a:chExt cx="0" cy="0"/>
        </a:xfrm>
      </p:grpSpPr>
      <p:sp>
        <p:nvSpPr>
          <p:cNvPr id="213" name="Google Shape;213;p37">
            <a:extLst>
              <a:ext uri="{FF2B5EF4-FFF2-40B4-BE49-F238E27FC236}">
                <a16:creationId xmlns:a16="http://schemas.microsoft.com/office/drawing/2014/main" id="{C511D460-DD18-0BEE-AB5A-347B993B9B0F}"/>
              </a:ext>
            </a:extLst>
          </p:cNvPr>
          <p:cNvSpPr txBox="1">
            <a:spLocks noGrp="1"/>
          </p:cNvSpPr>
          <p:nvPr>
            <p:ph type="title"/>
          </p:nvPr>
        </p:nvSpPr>
        <p:spPr>
          <a:xfrm>
            <a:off x="675650" y="6414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mn-lt"/>
              </a:rPr>
              <a:t>Segregation</a:t>
            </a:r>
            <a:endParaRPr dirty="0">
              <a:latin typeface="+mn-lt"/>
            </a:endParaRPr>
          </a:p>
        </p:txBody>
      </p:sp>
      <p:sp>
        <p:nvSpPr>
          <p:cNvPr id="214" name="Google Shape;214;p37">
            <a:extLst>
              <a:ext uri="{FF2B5EF4-FFF2-40B4-BE49-F238E27FC236}">
                <a16:creationId xmlns:a16="http://schemas.microsoft.com/office/drawing/2014/main" id="{6A7FD007-5829-870E-2A32-FF774B00AEBD}"/>
              </a:ext>
            </a:extLst>
          </p:cNvPr>
          <p:cNvSpPr txBox="1">
            <a:spLocks noGrp="1"/>
          </p:cNvSpPr>
          <p:nvPr>
            <p:ph type="body" idx="1"/>
          </p:nvPr>
        </p:nvSpPr>
        <p:spPr>
          <a:xfrm>
            <a:off x="282858" y="1700026"/>
            <a:ext cx="4038004" cy="2910611"/>
          </a:xfrm>
          <a:prstGeom prst="rect">
            <a:avLst/>
          </a:prstGeom>
        </p:spPr>
        <p:txBody>
          <a:bodyPr spcFirstLastPara="1" wrap="square" lIns="91425" tIns="91425" rIns="91425" bIns="91425" anchor="t" anchorCtr="0">
            <a:normAutofit/>
          </a:bodyPr>
          <a:lstStyle/>
          <a:p>
            <a:pPr marL="0" indent="0">
              <a:spcBef>
                <a:spcPts val="1200"/>
              </a:spcBef>
              <a:buClr>
                <a:srgbClr val="000000"/>
              </a:buClr>
              <a:buSzPct val="160000"/>
              <a:buNone/>
            </a:pPr>
            <a:r>
              <a:rPr lang="en-US" sz="1100" dirty="0">
                <a:solidFill>
                  <a:srgbClr val="000000"/>
                </a:solidFill>
                <a:latin typeface="Arial"/>
                <a:ea typeface="Arial"/>
                <a:cs typeface="Arial"/>
                <a:sym typeface="Arial"/>
              </a:rPr>
              <a:t>Selecting K = 6 for its highest </a:t>
            </a:r>
            <a:r>
              <a:rPr lang="en-US" sz="1100" dirty="0" err="1">
                <a:solidFill>
                  <a:srgbClr val="000000"/>
                </a:solidFill>
                <a:latin typeface="Arial"/>
                <a:ea typeface="Arial"/>
                <a:cs typeface="Arial"/>
                <a:sym typeface="Arial"/>
              </a:rPr>
              <a:t>GoodClusterScore</a:t>
            </a:r>
            <a:r>
              <a:rPr lang="en-US" sz="1100" dirty="0">
                <a:solidFill>
                  <a:srgbClr val="000000"/>
                </a:solidFill>
                <a:latin typeface="Arial"/>
                <a:ea typeface="Arial"/>
                <a:cs typeface="Arial"/>
                <a:sym typeface="Arial"/>
              </a:rPr>
              <a:t> may initially seem appealing, however studying the temperature trends reveals a significant overlap between certain clusters which decreases the distinctiveness of the clusters. </a:t>
            </a:r>
          </a:p>
          <a:p>
            <a:pPr marL="171450" indent="-171450">
              <a:spcBef>
                <a:spcPts val="1200"/>
              </a:spcBef>
              <a:buClr>
                <a:srgbClr val="000000"/>
              </a:buClr>
              <a:buSzPct val="160000"/>
              <a:buFont typeface="Arial" panose="020B0604020202020204" pitchFamily="34" charset="0"/>
              <a:buChar char="•"/>
            </a:pPr>
            <a:r>
              <a:rPr lang="en-US" sz="1100" dirty="0">
                <a:solidFill>
                  <a:srgbClr val="000000"/>
                </a:solidFill>
                <a:latin typeface="Arial"/>
                <a:ea typeface="Arial"/>
                <a:cs typeface="Arial"/>
                <a:sym typeface="Arial"/>
              </a:rPr>
              <a:t>Clusters 1 and 4 show considerable overlap in terms of months, with cluster 4 occurring only 1 to 1.5 months before cluster 1. </a:t>
            </a:r>
          </a:p>
          <a:p>
            <a:pPr marL="171450" indent="-171450">
              <a:spcBef>
                <a:spcPts val="1200"/>
              </a:spcBef>
              <a:buClr>
                <a:srgbClr val="000000"/>
              </a:buClr>
              <a:buSzPct val="160000"/>
              <a:buFont typeface="Arial" panose="020B0604020202020204" pitchFamily="34" charset="0"/>
              <a:buChar char="•"/>
            </a:pPr>
            <a:r>
              <a:rPr lang="en-US" sz="1100" dirty="0">
                <a:solidFill>
                  <a:srgbClr val="000000"/>
                </a:solidFill>
                <a:latin typeface="Arial"/>
                <a:ea typeface="Arial"/>
                <a:cs typeface="Arial"/>
                <a:sym typeface="Arial"/>
              </a:rPr>
              <a:t>Clusters 5 and 6 exhibit a similar pattern, with cluster 6 preceding cluster 5 by about a month.</a:t>
            </a:r>
          </a:p>
        </p:txBody>
      </p:sp>
      <p:pic>
        <p:nvPicPr>
          <p:cNvPr id="3" name="Picture 2">
            <a:extLst>
              <a:ext uri="{FF2B5EF4-FFF2-40B4-BE49-F238E27FC236}">
                <a16:creationId xmlns:a16="http://schemas.microsoft.com/office/drawing/2014/main" id="{6BA8111F-B278-021A-325B-F29094B7246A}"/>
              </a:ext>
            </a:extLst>
          </p:cNvPr>
          <p:cNvPicPr>
            <a:picLocks noChangeAspect="1"/>
          </p:cNvPicPr>
          <p:nvPr/>
        </p:nvPicPr>
        <p:blipFill>
          <a:blip r:embed="rId3"/>
          <a:stretch>
            <a:fillRect/>
          </a:stretch>
        </p:blipFill>
        <p:spPr>
          <a:xfrm>
            <a:off x="4149265" y="1700026"/>
            <a:ext cx="4956569" cy="2547400"/>
          </a:xfrm>
          <a:prstGeom prst="rect">
            <a:avLst/>
          </a:prstGeom>
        </p:spPr>
      </p:pic>
      <p:sp>
        <p:nvSpPr>
          <p:cNvPr id="5" name="TextBox 4">
            <a:extLst>
              <a:ext uri="{FF2B5EF4-FFF2-40B4-BE49-F238E27FC236}">
                <a16:creationId xmlns:a16="http://schemas.microsoft.com/office/drawing/2014/main" id="{396F0CA9-90B5-4A26-7832-16969402AA8E}"/>
              </a:ext>
            </a:extLst>
          </p:cNvPr>
          <p:cNvSpPr txBox="1"/>
          <p:nvPr/>
        </p:nvSpPr>
        <p:spPr>
          <a:xfrm>
            <a:off x="4694346" y="4322140"/>
            <a:ext cx="4038004" cy="338554"/>
          </a:xfrm>
          <a:prstGeom prst="rect">
            <a:avLst/>
          </a:prstGeom>
          <a:noFill/>
        </p:spPr>
        <p:txBody>
          <a:bodyPr wrap="square">
            <a:spAutoFit/>
          </a:bodyPr>
          <a:lstStyle/>
          <a:p>
            <a:r>
              <a:rPr lang="en-IN" sz="800" dirty="0"/>
              <a:t>Comparison of the Average Weather in </a:t>
            </a:r>
            <a:r>
              <a:rPr lang="en-IN" sz="800" dirty="0" err="1"/>
              <a:t>M´erida</a:t>
            </a:r>
            <a:r>
              <a:rPr lang="en-IN" sz="800" dirty="0"/>
              <a:t>, Rome, Paris, Stockholm, and Berlin. </a:t>
            </a:r>
          </a:p>
          <a:p>
            <a:r>
              <a:rPr lang="en-IN" sz="800" dirty="0"/>
              <a:t>Source: WeatherSpark.com.</a:t>
            </a:r>
          </a:p>
        </p:txBody>
      </p:sp>
    </p:spTree>
    <p:extLst>
      <p:ext uri="{BB962C8B-B14F-4D97-AF65-F5344CB8AC3E}">
        <p14:creationId xmlns:p14="http://schemas.microsoft.com/office/powerpoint/2010/main" val="31700586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2">
          <a:extLst>
            <a:ext uri="{FF2B5EF4-FFF2-40B4-BE49-F238E27FC236}">
              <a16:creationId xmlns:a16="http://schemas.microsoft.com/office/drawing/2014/main" id="{815B94DD-D5F7-4FEF-2A81-7B278616BEA0}"/>
            </a:ext>
          </a:extLst>
        </p:cNvPr>
        <p:cNvGrpSpPr/>
        <p:nvPr/>
      </p:nvGrpSpPr>
      <p:grpSpPr>
        <a:xfrm>
          <a:off x="0" y="0"/>
          <a:ext cx="0" cy="0"/>
          <a:chOff x="0" y="0"/>
          <a:chExt cx="0" cy="0"/>
        </a:xfrm>
      </p:grpSpPr>
      <p:sp>
        <p:nvSpPr>
          <p:cNvPr id="213" name="Google Shape;213;p37">
            <a:extLst>
              <a:ext uri="{FF2B5EF4-FFF2-40B4-BE49-F238E27FC236}">
                <a16:creationId xmlns:a16="http://schemas.microsoft.com/office/drawing/2014/main" id="{1F6E7BB2-2FC5-26C3-059E-56E2D767F6D6}"/>
              </a:ext>
            </a:extLst>
          </p:cNvPr>
          <p:cNvSpPr txBox="1">
            <a:spLocks noGrp="1"/>
          </p:cNvSpPr>
          <p:nvPr>
            <p:ph type="title"/>
          </p:nvPr>
        </p:nvSpPr>
        <p:spPr>
          <a:xfrm>
            <a:off x="675650" y="6414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mn-lt"/>
              </a:rPr>
              <a:t>Segregation</a:t>
            </a:r>
            <a:endParaRPr dirty="0">
              <a:latin typeface="+mn-lt"/>
            </a:endParaRPr>
          </a:p>
        </p:txBody>
      </p:sp>
      <p:pic>
        <p:nvPicPr>
          <p:cNvPr id="4" name="Picture 3">
            <a:extLst>
              <a:ext uri="{FF2B5EF4-FFF2-40B4-BE49-F238E27FC236}">
                <a16:creationId xmlns:a16="http://schemas.microsoft.com/office/drawing/2014/main" id="{7567E881-B63A-F7C1-E6F4-899A7334B30A}"/>
              </a:ext>
            </a:extLst>
          </p:cNvPr>
          <p:cNvPicPr>
            <a:picLocks noChangeAspect="1"/>
          </p:cNvPicPr>
          <p:nvPr/>
        </p:nvPicPr>
        <p:blipFill>
          <a:blip r:embed="rId3"/>
          <a:stretch>
            <a:fillRect/>
          </a:stretch>
        </p:blipFill>
        <p:spPr>
          <a:xfrm>
            <a:off x="1646032" y="1880836"/>
            <a:ext cx="5349659" cy="1892853"/>
          </a:xfrm>
          <a:prstGeom prst="rect">
            <a:avLst/>
          </a:prstGeom>
        </p:spPr>
      </p:pic>
      <p:sp>
        <p:nvSpPr>
          <p:cNvPr id="9" name="TextBox 8">
            <a:extLst>
              <a:ext uri="{FF2B5EF4-FFF2-40B4-BE49-F238E27FC236}">
                <a16:creationId xmlns:a16="http://schemas.microsoft.com/office/drawing/2014/main" id="{6D9172AC-E232-263B-B4B7-6F3A30915586}"/>
              </a:ext>
            </a:extLst>
          </p:cNvPr>
          <p:cNvSpPr txBox="1"/>
          <p:nvPr/>
        </p:nvSpPr>
        <p:spPr>
          <a:xfrm>
            <a:off x="402463" y="3912189"/>
            <a:ext cx="8116912" cy="430887"/>
          </a:xfrm>
          <a:prstGeom prst="rect">
            <a:avLst/>
          </a:prstGeom>
          <a:noFill/>
        </p:spPr>
        <p:txBody>
          <a:bodyPr wrap="square">
            <a:spAutoFit/>
          </a:bodyPr>
          <a:lstStyle/>
          <a:p>
            <a:pPr marL="0" indent="0">
              <a:spcBef>
                <a:spcPts val="1200"/>
              </a:spcBef>
              <a:buClr>
                <a:srgbClr val="000000"/>
              </a:buClr>
              <a:buSzPct val="160000"/>
              <a:buNone/>
            </a:pPr>
            <a:r>
              <a:rPr lang="en-US" sz="1100" dirty="0"/>
              <a:t>W</a:t>
            </a:r>
            <a:r>
              <a:rPr lang="en-US" sz="1100" dirty="0">
                <a:solidFill>
                  <a:srgbClr val="000000"/>
                </a:solidFill>
                <a:latin typeface="Arial"/>
                <a:ea typeface="Arial"/>
                <a:cs typeface="Arial"/>
                <a:sym typeface="Arial"/>
              </a:rPr>
              <a:t>e selected K = 4, which not only minimizes overlap but also provides clearly defined trends across the data. Furthermore, K = 4 aligns closely with the four distinct seasons defined by temperature trends in western Europe, as expressed in Table1.</a:t>
            </a:r>
          </a:p>
        </p:txBody>
      </p:sp>
    </p:spTree>
    <p:extLst>
      <p:ext uri="{BB962C8B-B14F-4D97-AF65-F5344CB8AC3E}">
        <p14:creationId xmlns:p14="http://schemas.microsoft.com/office/powerpoint/2010/main" val="7672595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E804C-0D75-64A1-641F-0DF5DE69718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78068FE-AEDD-F2F9-AEF0-24685B05A0FA}"/>
              </a:ext>
            </a:extLst>
          </p:cNvPr>
          <p:cNvSpPr txBox="1"/>
          <p:nvPr/>
        </p:nvSpPr>
        <p:spPr>
          <a:xfrm>
            <a:off x="1250674" y="1509921"/>
            <a:ext cx="6642652" cy="2123658"/>
          </a:xfrm>
          <a:prstGeom prst="rect">
            <a:avLst/>
          </a:prstGeom>
          <a:noFill/>
        </p:spPr>
        <p:txBody>
          <a:bodyPr wrap="square">
            <a:spAutoFit/>
          </a:bodyPr>
          <a:lstStyle/>
          <a:p>
            <a:pPr algn="ctr"/>
            <a:r>
              <a:rPr lang="en-US" sz="6600" dirty="0"/>
              <a:t>M</a:t>
            </a:r>
            <a:r>
              <a:rPr lang="en-US" sz="6600" dirty="0">
                <a:solidFill>
                  <a:srgbClr val="000000"/>
                </a:solidFill>
                <a:latin typeface="Arial"/>
                <a:ea typeface="Arial"/>
                <a:cs typeface="Arial"/>
                <a:sym typeface="Arial"/>
              </a:rPr>
              <a:t>etadata-Based Segmentation</a:t>
            </a:r>
            <a:endParaRPr lang="en-IN" sz="6600" dirty="0"/>
          </a:p>
        </p:txBody>
      </p:sp>
    </p:spTree>
    <p:extLst>
      <p:ext uri="{BB962C8B-B14F-4D97-AF65-F5344CB8AC3E}">
        <p14:creationId xmlns:p14="http://schemas.microsoft.com/office/powerpoint/2010/main" val="16093758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2">
          <a:extLst>
            <a:ext uri="{FF2B5EF4-FFF2-40B4-BE49-F238E27FC236}">
              <a16:creationId xmlns:a16="http://schemas.microsoft.com/office/drawing/2014/main" id="{45E45601-719A-C488-7C46-E6C9F7B47BD0}"/>
            </a:ext>
          </a:extLst>
        </p:cNvPr>
        <p:cNvGrpSpPr/>
        <p:nvPr/>
      </p:nvGrpSpPr>
      <p:grpSpPr>
        <a:xfrm>
          <a:off x="0" y="0"/>
          <a:ext cx="0" cy="0"/>
          <a:chOff x="0" y="0"/>
          <a:chExt cx="0" cy="0"/>
        </a:xfrm>
      </p:grpSpPr>
      <p:sp>
        <p:nvSpPr>
          <p:cNvPr id="213" name="Google Shape;213;p37">
            <a:extLst>
              <a:ext uri="{FF2B5EF4-FFF2-40B4-BE49-F238E27FC236}">
                <a16:creationId xmlns:a16="http://schemas.microsoft.com/office/drawing/2014/main" id="{2350E376-EF31-CFE6-0A60-C5A11BA409A4}"/>
              </a:ext>
            </a:extLst>
          </p:cNvPr>
          <p:cNvSpPr txBox="1">
            <a:spLocks noGrp="1"/>
          </p:cNvSpPr>
          <p:nvPr>
            <p:ph type="title"/>
          </p:nvPr>
        </p:nvSpPr>
        <p:spPr>
          <a:xfrm>
            <a:off x="675650" y="6414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mn-lt"/>
              </a:rPr>
              <a:t>Segregation</a:t>
            </a:r>
            <a:endParaRPr dirty="0">
              <a:latin typeface="+mn-lt"/>
            </a:endParaRPr>
          </a:p>
        </p:txBody>
      </p:sp>
      <p:sp>
        <p:nvSpPr>
          <p:cNvPr id="214" name="Google Shape;214;p37">
            <a:extLst>
              <a:ext uri="{FF2B5EF4-FFF2-40B4-BE49-F238E27FC236}">
                <a16:creationId xmlns:a16="http://schemas.microsoft.com/office/drawing/2014/main" id="{8D04D338-8AE0-65AB-716C-06DA0E09A9D6}"/>
              </a:ext>
            </a:extLst>
          </p:cNvPr>
          <p:cNvSpPr txBox="1">
            <a:spLocks noGrp="1"/>
          </p:cNvSpPr>
          <p:nvPr>
            <p:ph type="body" idx="1"/>
          </p:nvPr>
        </p:nvSpPr>
        <p:spPr>
          <a:xfrm>
            <a:off x="282858" y="1484645"/>
            <a:ext cx="3033452" cy="704764"/>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US" b="1" dirty="0">
                <a:solidFill>
                  <a:srgbClr val="000000"/>
                </a:solidFill>
                <a:latin typeface="Arial"/>
                <a:ea typeface="Arial"/>
                <a:cs typeface="Arial"/>
                <a:sym typeface="Arial"/>
              </a:rPr>
              <a:t>1. Country based Categorization</a:t>
            </a:r>
            <a:r>
              <a:rPr lang="en" b="1" dirty="0">
                <a:solidFill>
                  <a:srgbClr val="000000"/>
                </a:solidFill>
                <a:latin typeface="Arial"/>
                <a:ea typeface="Arial"/>
                <a:cs typeface="Arial"/>
                <a:sym typeface="Arial"/>
              </a:rPr>
              <a:t>:</a:t>
            </a:r>
          </a:p>
        </p:txBody>
      </p:sp>
      <p:sp>
        <p:nvSpPr>
          <p:cNvPr id="9" name="TextBox 8">
            <a:extLst>
              <a:ext uri="{FF2B5EF4-FFF2-40B4-BE49-F238E27FC236}">
                <a16:creationId xmlns:a16="http://schemas.microsoft.com/office/drawing/2014/main" id="{72E74D82-F126-BD16-2C6F-7D254BDB02AC}"/>
              </a:ext>
            </a:extLst>
          </p:cNvPr>
          <p:cNvSpPr txBox="1"/>
          <p:nvPr/>
        </p:nvSpPr>
        <p:spPr>
          <a:xfrm>
            <a:off x="282858" y="2087866"/>
            <a:ext cx="3355424" cy="1769715"/>
          </a:xfrm>
          <a:prstGeom prst="rect">
            <a:avLst/>
          </a:prstGeom>
          <a:noFill/>
        </p:spPr>
        <p:txBody>
          <a:bodyPr wrap="square">
            <a:spAutoFit/>
          </a:bodyPr>
          <a:lstStyle/>
          <a:p>
            <a:pPr marL="0" indent="0">
              <a:spcBef>
                <a:spcPts val="1200"/>
              </a:spcBef>
              <a:buClr>
                <a:srgbClr val="000000"/>
              </a:buClr>
              <a:buSzPct val="160000"/>
              <a:buNone/>
            </a:pPr>
            <a:r>
              <a:rPr lang="en-US" sz="1100" dirty="0"/>
              <a:t>The </a:t>
            </a:r>
            <a:r>
              <a:rPr lang="en-US" sz="1100" dirty="0" err="1"/>
              <a:t>minicubes</a:t>
            </a:r>
            <a:r>
              <a:rPr lang="en-US" sz="1100" dirty="0"/>
              <a:t> in the EarthNet2021 dataset are organized within folders labeled according to the </a:t>
            </a:r>
            <a:r>
              <a:rPr lang="en-US" sz="1100" b="1" dirty="0"/>
              <a:t>MGRS</a:t>
            </a:r>
            <a:r>
              <a:rPr lang="en-US" sz="1100" dirty="0"/>
              <a:t> (Military Grid Reference System) </a:t>
            </a:r>
            <a:r>
              <a:rPr lang="en-US" sz="1100" dirty="0" err="1"/>
              <a:t>subgrid</a:t>
            </a:r>
            <a:r>
              <a:rPr lang="en-US" sz="1100" dirty="0"/>
              <a:t>. </a:t>
            </a:r>
          </a:p>
          <a:p>
            <a:pPr marL="0" indent="0">
              <a:spcBef>
                <a:spcPts val="1200"/>
              </a:spcBef>
              <a:buClr>
                <a:srgbClr val="000000"/>
              </a:buClr>
              <a:buSzPct val="160000"/>
              <a:buNone/>
            </a:pPr>
            <a:r>
              <a:rPr lang="en-US" sz="1100" dirty="0"/>
              <a:t>For example, a folder named ’</a:t>
            </a:r>
            <a:r>
              <a:rPr lang="en-US" sz="1100" b="1" dirty="0"/>
              <a:t>29SND</a:t>
            </a:r>
            <a:r>
              <a:rPr lang="en-US" sz="1100" dirty="0"/>
              <a:t>’ represents a Sentinel-2 tile located at longitude 29° and latitude South, within the ND </a:t>
            </a:r>
            <a:r>
              <a:rPr lang="en-US" sz="1100" dirty="0" err="1"/>
              <a:t>subquadrant</a:t>
            </a:r>
            <a:r>
              <a:rPr lang="en-US" sz="1100" dirty="0"/>
              <a:t> (100 km x 100 km). This systematic arrangement enables precise localization of each MGRS </a:t>
            </a:r>
            <a:r>
              <a:rPr lang="en-US" sz="1100" dirty="0" err="1"/>
              <a:t>subgrid</a:t>
            </a:r>
            <a:r>
              <a:rPr lang="en-US" sz="1100" dirty="0"/>
              <a:t> on the map, along with identifying its country of origin</a:t>
            </a:r>
            <a:endParaRPr lang="en-US" sz="1100" dirty="0">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075A9AB8-5E50-380B-2C80-02AF2206CC13}"/>
              </a:ext>
            </a:extLst>
          </p:cNvPr>
          <p:cNvPicPr>
            <a:picLocks noChangeAspect="1"/>
          </p:cNvPicPr>
          <p:nvPr/>
        </p:nvPicPr>
        <p:blipFill>
          <a:blip r:embed="rId3"/>
          <a:srcRect r="7618"/>
          <a:stretch/>
        </p:blipFill>
        <p:spPr>
          <a:xfrm>
            <a:off x="3722565" y="1616299"/>
            <a:ext cx="5279763" cy="3048081"/>
          </a:xfrm>
          <a:prstGeom prst="rect">
            <a:avLst/>
          </a:prstGeom>
        </p:spPr>
      </p:pic>
    </p:spTree>
    <p:extLst>
      <p:ext uri="{BB962C8B-B14F-4D97-AF65-F5344CB8AC3E}">
        <p14:creationId xmlns:p14="http://schemas.microsoft.com/office/powerpoint/2010/main" val="10708057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2">
          <a:extLst>
            <a:ext uri="{FF2B5EF4-FFF2-40B4-BE49-F238E27FC236}">
              <a16:creationId xmlns:a16="http://schemas.microsoft.com/office/drawing/2014/main" id="{832C4275-9B09-7654-D9BD-690E07EEB6C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0EA1438-5B17-5FB5-625F-9CF23AC968EA}"/>
              </a:ext>
            </a:extLst>
          </p:cNvPr>
          <p:cNvPicPr>
            <a:picLocks noChangeAspect="1"/>
          </p:cNvPicPr>
          <p:nvPr/>
        </p:nvPicPr>
        <p:blipFill>
          <a:blip r:embed="rId3"/>
          <a:srcRect l="1002" r="5084"/>
          <a:stretch/>
        </p:blipFill>
        <p:spPr>
          <a:xfrm>
            <a:off x="2721460" y="1043189"/>
            <a:ext cx="6416094" cy="4099088"/>
          </a:xfrm>
          <a:prstGeom prst="rect">
            <a:avLst/>
          </a:prstGeom>
        </p:spPr>
      </p:pic>
      <p:sp>
        <p:nvSpPr>
          <p:cNvPr id="6" name="Google Shape;213;p37">
            <a:extLst>
              <a:ext uri="{FF2B5EF4-FFF2-40B4-BE49-F238E27FC236}">
                <a16:creationId xmlns:a16="http://schemas.microsoft.com/office/drawing/2014/main" id="{F203546C-4C0D-E924-33B7-6C2BFF26C6CA}"/>
              </a:ext>
            </a:extLst>
          </p:cNvPr>
          <p:cNvSpPr txBox="1">
            <a:spLocks/>
          </p:cNvSpPr>
          <p:nvPr/>
        </p:nvSpPr>
        <p:spPr>
          <a:xfrm>
            <a:off x="675650" y="641400"/>
            <a:ext cx="1990277" cy="535200"/>
          </a:xfrm>
          <a:prstGeom prst="rect">
            <a:avLst/>
          </a:prstGeom>
          <a:noFill/>
          <a:ln>
            <a:noFill/>
          </a:ln>
        </p:spPr>
        <p:txBody>
          <a:bodyPr spcFirstLastPara="1" wrap="square" lIns="91425" tIns="91425" rIns="91425" bIns="91425" anchor="t" anchorCtr="0">
            <a:normAutofit fontScale="9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IN">
                <a:latin typeface="+mn-lt"/>
              </a:rPr>
              <a:t>Segregation</a:t>
            </a:r>
            <a:endParaRPr lang="en-IN" dirty="0">
              <a:latin typeface="+mn-lt"/>
            </a:endParaRPr>
          </a:p>
        </p:txBody>
      </p:sp>
      <p:sp>
        <p:nvSpPr>
          <p:cNvPr id="13" name="TextBox 12">
            <a:extLst>
              <a:ext uri="{FF2B5EF4-FFF2-40B4-BE49-F238E27FC236}">
                <a16:creationId xmlns:a16="http://schemas.microsoft.com/office/drawing/2014/main" id="{46CCDC46-6F14-8D94-FFB6-E8FF3A4E5495}"/>
              </a:ext>
            </a:extLst>
          </p:cNvPr>
          <p:cNvSpPr txBox="1"/>
          <p:nvPr/>
        </p:nvSpPr>
        <p:spPr>
          <a:xfrm>
            <a:off x="289774" y="2100751"/>
            <a:ext cx="2414790" cy="1446550"/>
          </a:xfrm>
          <a:prstGeom prst="rect">
            <a:avLst/>
          </a:prstGeom>
          <a:noFill/>
        </p:spPr>
        <p:txBody>
          <a:bodyPr wrap="square">
            <a:spAutoFit/>
          </a:bodyPr>
          <a:lstStyle/>
          <a:p>
            <a:r>
              <a:rPr lang="en-IN" sz="1100" dirty="0"/>
              <a:t>Country boundaries are artificial constructs and do not necessarily align with natural geographic or climatic divisions. For instance, in a large country with two </a:t>
            </a:r>
            <a:r>
              <a:rPr lang="en-IN" sz="1100" dirty="0" err="1"/>
              <a:t>minicubes</a:t>
            </a:r>
            <a:r>
              <a:rPr lang="en-IN" sz="1100" dirty="0"/>
              <a:t> located far apart, the weather patterns and scenes they represent could differ significantly. </a:t>
            </a:r>
          </a:p>
        </p:txBody>
      </p:sp>
      <p:sp>
        <p:nvSpPr>
          <p:cNvPr id="15" name="TextBox 14">
            <a:extLst>
              <a:ext uri="{FF2B5EF4-FFF2-40B4-BE49-F238E27FC236}">
                <a16:creationId xmlns:a16="http://schemas.microsoft.com/office/drawing/2014/main" id="{91B5D184-A92D-B5AE-02FD-CFEB8F85648F}"/>
              </a:ext>
            </a:extLst>
          </p:cNvPr>
          <p:cNvSpPr txBox="1"/>
          <p:nvPr/>
        </p:nvSpPr>
        <p:spPr>
          <a:xfrm>
            <a:off x="290173" y="3681143"/>
            <a:ext cx="2375754" cy="600164"/>
          </a:xfrm>
          <a:prstGeom prst="rect">
            <a:avLst/>
          </a:prstGeom>
          <a:noFill/>
        </p:spPr>
        <p:txBody>
          <a:bodyPr wrap="square">
            <a:spAutoFit/>
          </a:bodyPr>
          <a:lstStyle/>
          <a:p>
            <a:r>
              <a:rPr lang="en-IN" sz="1100" dirty="0"/>
              <a:t>This highlights the need for a more generalized and climate-aware segmentation approach.</a:t>
            </a:r>
          </a:p>
        </p:txBody>
      </p:sp>
      <p:sp>
        <p:nvSpPr>
          <p:cNvPr id="16" name="Google Shape;214;p37">
            <a:extLst>
              <a:ext uri="{FF2B5EF4-FFF2-40B4-BE49-F238E27FC236}">
                <a16:creationId xmlns:a16="http://schemas.microsoft.com/office/drawing/2014/main" id="{BADAEA0B-2274-1432-4318-6028CFE48D3E}"/>
              </a:ext>
            </a:extLst>
          </p:cNvPr>
          <p:cNvSpPr txBox="1">
            <a:spLocks noGrp="1"/>
          </p:cNvSpPr>
          <p:nvPr>
            <p:ph type="body" idx="1"/>
          </p:nvPr>
        </p:nvSpPr>
        <p:spPr>
          <a:xfrm>
            <a:off x="282858" y="1484645"/>
            <a:ext cx="3033452" cy="704764"/>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US" b="1" dirty="0">
                <a:solidFill>
                  <a:srgbClr val="000000"/>
                </a:solidFill>
                <a:latin typeface="Arial"/>
                <a:ea typeface="Arial"/>
                <a:cs typeface="Arial"/>
                <a:sym typeface="Arial"/>
              </a:rPr>
              <a:t>1. Country based Categorization</a:t>
            </a:r>
            <a:r>
              <a:rPr lang="en" b="1" dirty="0">
                <a:solidFill>
                  <a:srgbClr val="000000"/>
                </a:solidFill>
                <a:latin typeface="Arial"/>
                <a:ea typeface="Arial"/>
                <a:cs typeface="Arial"/>
                <a:sym typeface="Arial"/>
              </a:rPr>
              <a:t>:</a:t>
            </a:r>
          </a:p>
        </p:txBody>
      </p:sp>
    </p:spTree>
    <p:extLst>
      <p:ext uri="{BB962C8B-B14F-4D97-AF65-F5344CB8AC3E}">
        <p14:creationId xmlns:p14="http://schemas.microsoft.com/office/powerpoint/2010/main" val="23614882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2">
          <a:extLst>
            <a:ext uri="{FF2B5EF4-FFF2-40B4-BE49-F238E27FC236}">
              <a16:creationId xmlns:a16="http://schemas.microsoft.com/office/drawing/2014/main" id="{4B71D287-3DAA-5417-A8DB-FFFF591226D4}"/>
            </a:ext>
          </a:extLst>
        </p:cNvPr>
        <p:cNvGrpSpPr/>
        <p:nvPr/>
      </p:nvGrpSpPr>
      <p:grpSpPr>
        <a:xfrm>
          <a:off x="0" y="0"/>
          <a:ext cx="0" cy="0"/>
          <a:chOff x="0" y="0"/>
          <a:chExt cx="0" cy="0"/>
        </a:xfrm>
      </p:grpSpPr>
      <p:sp>
        <p:nvSpPr>
          <p:cNvPr id="213" name="Google Shape;213;p37">
            <a:extLst>
              <a:ext uri="{FF2B5EF4-FFF2-40B4-BE49-F238E27FC236}">
                <a16:creationId xmlns:a16="http://schemas.microsoft.com/office/drawing/2014/main" id="{63D38DEC-6114-F005-1BD4-0EC93785DD67}"/>
              </a:ext>
            </a:extLst>
          </p:cNvPr>
          <p:cNvSpPr txBox="1">
            <a:spLocks noGrp="1"/>
          </p:cNvSpPr>
          <p:nvPr>
            <p:ph type="title"/>
          </p:nvPr>
        </p:nvSpPr>
        <p:spPr>
          <a:xfrm>
            <a:off x="675650" y="6414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mn-lt"/>
              </a:rPr>
              <a:t>Segregation</a:t>
            </a:r>
            <a:endParaRPr dirty="0">
              <a:latin typeface="+mn-lt"/>
            </a:endParaRPr>
          </a:p>
        </p:txBody>
      </p:sp>
      <p:sp>
        <p:nvSpPr>
          <p:cNvPr id="214" name="Google Shape;214;p37">
            <a:extLst>
              <a:ext uri="{FF2B5EF4-FFF2-40B4-BE49-F238E27FC236}">
                <a16:creationId xmlns:a16="http://schemas.microsoft.com/office/drawing/2014/main" id="{5745BA53-B8C5-C2B8-DE76-6739E1A51A77}"/>
              </a:ext>
            </a:extLst>
          </p:cNvPr>
          <p:cNvSpPr txBox="1">
            <a:spLocks noGrp="1"/>
          </p:cNvSpPr>
          <p:nvPr>
            <p:ph type="body" idx="1"/>
          </p:nvPr>
        </p:nvSpPr>
        <p:spPr>
          <a:xfrm>
            <a:off x="282857" y="1484645"/>
            <a:ext cx="3207317" cy="704764"/>
          </a:xfrm>
          <a:prstGeom prst="rect">
            <a:avLst/>
          </a:prstGeom>
        </p:spPr>
        <p:txBody>
          <a:bodyPr spcFirstLastPara="1" wrap="square" lIns="91425" tIns="91425" rIns="91425" bIns="91425" anchor="t" anchorCtr="0">
            <a:normAutofit fontScale="92500"/>
          </a:bodyPr>
          <a:lstStyle/>
          <a:p>
            <a:pPr marL="0" lvl="0" indent="0" algn="l" rtl="0">
              <a:spcBef>
                <a:spcPts val="1200"/>
              </a:spcBef>
              <a:spcAft>
                <a:spcPts val="0"/>
              </a:spcAft>
              <a:buNone/>
            </a:pPr>
            <a:r>
              <a:rPr lang="en-US" b="1" dirty="0">
                <a:solidFill>
                  <a:srgbClr val="000000"/>
                </a:solidFill>
                <a:latin typeface="Arial"/>
                <a:ea typeface="Arial"/>
                <a:cs typeface="Arial"/>
                <a:sym typeface="Arial"/>
              </a:rPr>
              <a:t>2. </a:t>
            </a:r>
            <a:r>
              <a:rPr lang="en-US" b="1" dirty="0" err="1">
                <a:solidFill>
                  <a:srgbClr val="000000"/>
                </a:solidFill>
                <a:latin typeface="Arial"/>
                <a:ea typeface="Arial"/>
                <a:cs typeface="Arial"/>
                <a:sym typeface="Arial"/>
              </a:rPr>
              <a:t>Köppen</a:t>
            </a:r>
            <a:r>
              <a:rPr lang="en-US" b="1" dirty="0">
                <a:solidFill>
                  <a:srgbClr val="000000"/>
                </a:solidFill>
                <a:latin typeface="Arial"/>
                <a:ea typeface="Arial"/>
                <a:cs typeface="Arial"/>
                <a:sym typeface="Arial"/>
              </a:rPr>
              <a:t> Climate based Categorization</a:t>
            </a:r>
            <a:r>
              <a:rPr lang="en" b="1" dirty="0">
                <a:solidFill>
                  <a:srgbClr val="000000"/>
                </a:solidFill>
                <a:latin typeface="Arial"/>
                <a:ea typeface="Arial"/>
                <a:cs typeface="Arial"/>
                <a:sym typeface="Arial"/>
              </a:rPr>
              <a:t>:</a:t>
            </a:r>
          </a:p>
        </p:txBody>
      </p:sp>
      <p:sp>
        <p:nvSpPr>
          <p:cNvPr id="9" name="TextBox 8">
            <a:extLst>
              <a:ext uri="{FF2B5EF4-FFF2-40B4-BE49-F238E27FC236}">
                <a16:creationId xmlns:a16="http://schemas.microsoft.com/office/drawing/2014/main" id="{45D949FF-FCD7-1631-A16D-74789FE7A440}"/>
              </a:ext>
            </a:extLst>
          </p:cNvPr>
          <p:cNvSpPr txBox="1"/>
          <p:nvPr/>
        </p:nvSpPr>
        <p:spPr>
          <a:xfrm>
            <a:off x="282858" y="2087866"/>
            <a:ext cx="3207316" cy="430887"/>
          </a:xfrm>
          <a:prstGeom prst="rect">
            <a:avLst/>
          </a:prstGeom>
          <a:noFill/>
        </p:spPr>
        <p:txBody>
          <a:bodyPr wrap="square">
            <a:spAutoFit/>
          </a:bodyPr>
          <a:lstStyle/>
          <a:p>
            <a:pPr marL="0" indent="0">
              <a:spcBef>
                <a:spcPts val="1200"/>
              </a:spcBef>
              <a:buClr>
                <a:srgbClr val="000000"/>
              </a:buClr>
              <a:buSzPct val="160000"/>
              <a:buNone/>
            </a:pPr>
            <a:r>
              <a:rPr lang="en-US" sz="1100" dirty="0"/>
              <a:t>Divides climates into five primary types, each represented by a letter:</a:t>
            </a:r>
            <a:endParaRPr lang="en-US" sz="1100" dirty="0">
              <a:solidFill>
                <a:srgbClr val="000000"/>
              </a:solidFill>
              <a:latin typeface="Arial"/>
              <a:ea typeface="Arial"/>
              <a:cs typeface="Arial"/>
              <a:sym typeface="Arial"/>
            </a:endParaRPr>
          </a:p>
        </p:txBody>
      </p:sp>
      <p:sp>
        <p:nvSpPr>
          <p:cNvPr id="8" name="TextBox 7">
            <a:extLst>
              <a:ext uri="{FF2B5EF4-FFF2-40B4-BE49-F238E27FC236}">
                <a16:creationId xmlns:a16="http://schemas.microsoft.com/office/drawing/2014/main" id="{84BA362B-C337-C56E-D8FA-70594EE4FF23}"/>
              </a:ext>
            </a:extLst>
          </p:cNvPr>
          <p:cNvSpPr txBox="1"/>
          <p:nvPr/>
        </p:nvSpPr>
        <p:spPr>
          <a:xfrm>
            <a:off x="334851" y="2519187"/>
            <a:ext cx="3155323" cy="1785104"/>
          </a:xfrm>
          <a:prstGeom prst="rect">
            <a:avLst/>
          </a:prstGeom>
          <a:noFill/>
        </p:spPr>
        <p:txBody>
          <a:bodyPr wrap="square">
            <a:spAutoFit/>
          </a:bodyPr>
          <a:lstStyle/>
          <a:p>
            <a:pPr marL="171450" indent="-171450">
              <a:buFont typeface="Arial" panose="020B0604020202020204" pitchFamily="34" charset="0"/>
              <a:buChar char="•"/>
            </a:pPr>
            <a:r>
              <a:rPr lang="en-IN" sz="1100" b="1" dirty="0"/>
              <a:t>A – Tropical</a:t>
            </a:r>
            <a:r>
              <a:rPr lang="en-IN" sz="1100" dirty="0"/>
              <a:t>, warm temperatures year-round and heavy rainfall.</a:t>
            </a:r>
          </a:p>
          <a:p>
            <a:pPr marL="171450" indent="-171450">
              <a:buFont typeface="Arial" panose="020B0604020202020204" pitchFamily="34" charset="0"/>
              <a:buChar char="•"/>
            </a:pPr>
            <a:r>
              <a:rPr lang="en-IN" sz="1100" b="1" dirty="0"/>
              <a:t>B – Arid </a:t>
            </a:r>
            <a:r>
              <a:rPr lang="en-IN" sz="1100" dirty="0"/>
              <a:t>(Dry), very little precipitation, including deserts and steppes.</a:t>
            </a:r>
          </a:p>
          <a:p>
            <a:pPr marL="171450" indent="-171450">
              <a:buFont typeface="Arial" panose="020B0604020202020204" pitchFamily="34" charset="0"/>
              <a:buChar char="•"/>
            </a:pPr>
            <a:r>
              <a:rPr lang="en-IN" sz="1100" b="1" dirty="0"/>
              <a:t>C – Temperate</a:t>
            </a:r>
            <a:r>
              <a:rPr lang="en-IN" sz="1100" dirty="0"/>
              <a:t>, mild temperatures and moderate seasonal changes.</a:t>
            </a:r>
          </a:p>
          <a:p>
            <a:pPr marL="171450" indent="-171450">
              <a:buFont typeface="Arial" panose="020B0604020202020204" pitchFamily="34" charset="0"/>
              <a:buChar char="•"/>
            </a:pPr>
            <a:r>
              <a:rPr lang="en-IN" sz="1100" b="1" dirty="0"/>
              <a:t>D – Continental</a:t>
            </a:r>
            <a:r>
              <a:rPr lang="en-IN" sz="1100" dirty="0"/>
              <a:t>, large temperature variations and cold winters.</a:t>
            </a:r>
          </a:p>
          <a:p>
            <a:pPr marL="171450" indent="-171450">
              <a:buFont typeface="Arial" panose="020B0604020202020204" pitchFamily="34" charset="0"/>
              <a:buChar char="•"/>
            </a:pPr>
            <a:r>
              <a:rPr lang="en-IN" sz="1100" b="1" dirty="0"/>
              <a:t>E – Polar</a:t>
            </a:r>
            <a:r>
              <a:rPr lang="en-IN" sz="1100" dirty="0"/>
              <a:t>, extremely cold temperatures and minimal precipitation.</a:t>
            </a:r>
          </a:p>
        </p:txBody>
      </p:sp>
      <p:sp>
        <p:nvSpPr>
          <p:cNvPr id="11" name="TextBox 10">
            <a:extLst>
              <a:ext uri="{FF2B5EF4-FFF2-40B4-BE49-F238E27FC236}">
                <a16:creationId xmlns:a16="http://schemas.microsoft.com/office/drawing/2014/main" id="{A18210FB-6F3A-42B3-2A02-5E288A735EC1}"/>
              </a:ext>
            </a:extLst>
          </p:cNvPr>
          <p:cNvSpPr txBox="1"/>
          <p:nvPr/>
        </p:nvSpPr>
        <p:spPr>
          <a:xfrm>
            <a:off x="334851" y="4457423"/>
            <a:ext cx="8712560" cy="430887"/>
          </a:xfrm>
          <a:prstGeom prst="rect">
            <a:avLst/>
          </a:prstGeom>
          <a:noFill/>
        </p:spPr>
        <p:txBody>
          <a:bodyPr wrap="square">
            <a:spAutoFit/>
          </a:bodyPr>
          <a:lstStyle/>
          <a:p>
            <a:r>
              <a:rPr lang="en-US" sz="1100" dirty="0"/>
              <a:t>The </a:t>
            </a:r>
            <a:r>
              <a:rPr lang="en-US" sz="1100" dirty="0" err="1"/>
              <a:t>Köppen</a:t>
            </a:r>
            <a:r>
              <a:rPr lang="en-US" sz="1100" dirty="0"/>
              <a:t> climate classification is a widely used system for classifying the Earth’s climates based on temperature and precipitation patterns. Developed by the German climatologist </a:t>
            </a:r>
            <a:r>
              <a:rPr lang="en-US" sz="1100" b="1" dirty="0"/>
              <a:t>Wladimir </a:t>
            </a:r>
            <a:r>
              <a:rPr lang="en-US" sz="1100" b="1" dirty="0" err="1"/>
              <a:t>Köppen</a:t>
            </a:r>
            <a:r>
              <a:rPr lang="en-US" sz="1100" b="1" dirty="0"/>
              <a:t> in 1884</a:t>
            </a:r>
            <a:r>
              <a:rPr lang="en-US" sz="1100" dirty="0"/>
              <a:t>, it </a:t>
            </a:r>
            <a:endParaRPr lang="en-IN" sz="1100" dirty="0"/>
          </a:p>
        </p:txBody>
      </p:sp>
      <p:grpSp>
        <p:nvGrpSpPr>
          <p:cNvPr id="2" name="Group 1">
            <a:extLst>
              <a:ext uri="{FF2B5EF4-FFF2-40B4-BE49-F238E27FC236}">
                <a16:creationId xmlns:a16="http://schemas.microsoft.com/office/drawing/2014/main" id="{B8AA1974-0FA3-0FB2-87B0-92F1D309F496}"/>
              </a:ext>
            </a:extLst>
          </p:cNvPr>
          <p:cNvGrpSpPr/>
          <p:nvPr/>
        </p:nvGrpSpPr>
        <p:grpSpPr>
          <a:xfrm>
            <a:off x="3622913" y="1579445"/>
            <a:ext cx="5424498" cy="2736188"/>
            <a:chOff x="3622913" y="1579445"/>
            <a:chExt cx="5424498" cy="2736188"/>
          </a:xfrm>
        </p:grpSpPr>
        <p:pic>
          <p:nvPicPr>
            <p:cNvPr id="4" name="Picture 3">
              <a:extLst>
                <a:ext uri="{FF2B5EF4-FFF2-40B4-BE49-F238E27FC236}">
                  <a16:creationId xmlns:a16="http://schemas.microsoft.com/office/drawing/2014/main" id="{B4B698E6-971F-0821-657B-6D359271144F}"/>
                </a:ext>
              </a:extLst>
            </p:cNvPr>
            <p:cNvPicPr>
              <a:picLocks noChangeAspect="1"/>
            </p:cNvPicPr>
            <p:nvPr/>
          </p:nvPicPr>
          <p:blipFill>
            <a:blip r:embed="rId3"/>
            <a:srcRect l="15610" t="33526" r="55411" b="20720"/>
            <a:stretch/>
          </p:blipFill>
          <p:spPr>
            <a:xfrm>
              <a:off x="3622913" y="1598937"/>
              <a:ext cx="3207317" cy="2716696"/>
            </a:xfrm>
            <a:prstGeom prst="rect">
              <a:avLst/>
            </a:prstGeom>
          </p:spPr>
        </p:pic>
        <p:pic>
          <p:nvPicPr>
            <p:cNvPr id="6" name="Picture 5">
              <a:extLst>
                <a:ext uri="{FF2B5EF4-FFF2-40B4-BE49-F238E27FC236}">
                  <a16:creationId xmlns:a16="http://schemas.microsoft.com/office/drawing/2014/main" id="{2602B42F-CC02-6B9A-F7BB-55440491F338}"/>
                </a:ext>
              </a:extLst>
            </p:cNvPr>
            <p:cNvPicPr>
              <a:picLocks noChangeAspect="1"/>
            </p:cNvPicPr>
            <p:nvPr/>
          </p:nvPicPr>
          <p:blipFill>
            <a:blip r:embed="rId3"/>
            <a:srcRect l="76127" t="25403" b="36528"/>
            <a:stretch/>
          </p:blipFill>
          <p:spPr>
            <a:xfrm>
              <a:off x="6864442" y="1579445"/>
              <a:ext cx="2182969" cy="1867436"/>
            </a:xfrm>
            <a:prstGeom prst="rect">
              <a:avLst/>
            </a:prstGeom>
          </p:spPr>
        </p:pic>
        <p:pic>
          <p:nvPicPr>
            <p:cNvPr id="13" name="Picture 12">
              <a:extLst>
                <a:ext uri="{FF2B5EF4-FFF2-40B4-BE49-F238E27FC236}">
                  <a16:creationId xmlns:a16="http://schemas.microsoft.com/office/drawing/2014/main" id="{A3D54773-DD1B-D8F0-CB1C-265B2A8BB04A}"/>
                </a:ext>
              </a:extLst>
            </p:cNvPr>
            <p:cNvPicPr>
              <a:picLocks noChangeAspect="1"/>
            </p:cNvPicPr>
            <p:nvPr/>
          </p:nvPicPr>
          <p:blipFill>
            <a:blip r:embed="rId3"/>
            <a:srcRect l="15211" t="85633" r="17747" b="9515"/>
            <a:stretch/>
          </p:blipFill>
          <p:spPr>
            <a:xfrm>
              <a:off x="3857222" y="4115875"/>
              <a:ext cx="5145110" cy="199758"/>
            </a:xfrm>
            <a:prstGeom prst="rect">
              <a:avLst/>
            </a:prstGeom>
          </p:spPr>
        </p:pic>
      </p:grpSp>
    </p:spTree>
    <p:extLst>
      <p:ext uri="{BB962C8B-B14F-4D97-AF65-F5344CB8AC3E}">
        <p14:creationId xmlns:p14="http://schemas.microsoft.com/office/powerpoint/2010/main" val="35267144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2">
          <a:extLst>
            <a:ext uri="{FF2B5EF4-FFF2-40B4-BE49-F238E27FC236}">
              <a16:creationId xmlns:a16="http://schemas.microsoft.com/office/drawing/2014/main" id="{B0E03B7B-0B20-7A39-F18C-E35A8904D25E}"/>
            </a:ext>
          </a:extLst>
        </p:cNvPr>
        <p:cNvGrpSpPr/>
        <p:nvPr/>
      </p:nvGrpSpPr>
      <p:grpSpPr>
        <a:xfrm>
          <a:off x="0" y="0"/>
          <a:ext cx="0" cy="0"/>
          <a:chOff x="0" y="0"/>
          <a:chExt cx="0" cy="0"/>
        </a:xfrm>
      </p:grpSpPr>
      <p:sp>
        <p:nvSpPr>
          <p:cNvPr id="213" name="Google Shape;213;p37">
            <a:extLst>
              <a:ext uri="{FF2B5EF4-FFF2-40B4-BE49-F238E27FC236}">
                <a16:creationId xmlns:a16="http://schemas.microsoft.com/office/drawing/2014/main" id="{323E5CE5-A63F-D1AA-6940-D287D2210A38}"/>
              </a:ext>
            </a:extLst>
          </p:cNvPr>
          <p:cNvSpPr txBox="1">
            <a:spLocks noGrp="1"/>
          </p:cNvSpPr>
          <p:nvPr>
            <p:ph type="title"/>
          </p:nvPr>
        </p:nvSpPr>
        <p:spPr>
          <a:xfrm>
            <a:off x="675650" y="6414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mn-lt"/>
              </a:rPr>
              <a:t>Segregation</a:t>
            </a:r>
            <a:endParaRPr dirty="0">
              <a:latin typeface="+mn-lt"/>
            </a:endParaRPr>
          </a:p>
        </p:txBody>
      </p:sp>
      <p:sp>
        <p:nvSpPr>
          <p:cNvPr id="214" name="Google Shape;214;p37">
            <a:extLst>
              <a:ext uri="{FF2B5EF4-FFF2-40B4-BE49-F238E27FC236}">
                <a16:creationId xmlns:a16="http://schemas.microsoft.com/office/drawing/2014/main" id="{8EA40CA9-FF29-C699-F395-9F6F19F49780}"/>
              </a:ext>
            </a:extLst>
          </p:cNvPr>
          <p:cNvSpPr txBox="1">
            <a:spLocks noGrp="1"/>
          </p:cNvSpPr>
          <p:nvPr>
            <p:ph type="body" idx="1"/>
          </p:nvPr>
        </p:nvSpPr>
        <p:spPr>
          <a:xfrm>
            <a:off x="282857" y="1484645"/>
            <a:ext cx="3207317" cy="704764"/>
          </a:xfrm>
          <a:prstGeom prst="rect">
            <a:avLst/>
          </a:prstGeom>
        </p:spPr>
        <p:txBody>
          <a:bodyPr spcFirstLastPara="1" wrap="square" lIns="91425" tIns="91425" rIns="91425" bIns="91425" anchor="t" anchorCtr="0">
            <a:normAutofit fontScale="92500"/>
          </a:bodyPr>
          <a:lstStyle/>
          <a:p>
            <a:pPr marL="0" lvl="0" indent="0" algn="l" rtl="0">
              <a:spcBef>
                <a:spcPts val="1200"/>
              </a:spcBef>
              <a:spcAft>
                <a:spcPts val="0"/>
              </a:spcAft>
              <a:buNone/>
            </a:pPr>
            <a:r>
              <a:rPr lang="en-US" b="1" dirty="0">
                <a:solidFill>
                  <a:srgbClr val="000000"/>
                </a:solidFill>
                <a:latin typeface="Arial"/>
                <a:ea typeface="Arial"/>
                <a:cs typeface="Arial"/>
                <a:sym typeface="Arial"/>
              </a:rPr>
              <a:t>2. </a:t>
            </a:r>
            <a:r>
              <a:rPr lang="en-US" b="1" dirty="0" err="1">
                <a:solidFill>
                  <a:srgbClr val="000000"/>
                </a:solidFill>
                <a:latin typeface="Arial"/>
                <a:ea typeface="Arial"/>
                <a:cs typeface="Arial"/>
                <a:sym typeface="Arial"/>
              </a:rPr>
              <a:t>Köppen</a:t>
            </a:r>
            <a:r>
              <a:rPr lang="en-US" b="1" dirty="0">
                <a:solidFill>
                  <a:srgbClr val="000000"/>
                </a:solidFill>
                <a:latin typeface="Arial"/>
                <a:ea typeface="Arial"/>
                <a:cs typeface="Arial"/>
                <a:sym typeface="Arial"/>
              </a:rPr>
              <a:t> Climate based Categorization</a:t>
            </a:r>
            <a:r>
              <a:rPr lang="en" b="1" dirty="0">
                <a:solidFill>
                  <a:srgbClr val="000000"/>
                </a:solidFill>
                <a:latin typeface="Arial"/>
                <a:ea typeface="Arial"/>
                <a:cs typeface="Arial"/>
                <a:sym typeface="Arial"/>
              </a:rPr>
              <a:t>:</a:t>
            </a:r>
          </a:p>
        </p:txBody>
      </p:sp>
      <p:sp>
        <p:nvSpPr>
          <p:cNvPr id="9" name="TextBox 8">
            <a:extLst>
              <a:ext uri="{FF2B5EF4-FFF2-40B4-BE49-F238E27FC236}">
                <a16:creationId xmlns:a16="http://schemas.microsoft.com/office/drawing/2014/main" id="{0983D04A-D4A4-98EB-1845-BE12D2583691}"/>
              </a:ext>
            </a:extLst>
          </p:cNvPr>
          <p:cNvSpPr txBox="1"/>
          <p:nvPr/>
        </p:nvSpPr>
        <p:spPr>
          <a:xfrm>
            <a:off x="282858" y="2055671"/>
            <a:ext cx="3207316" cy="430887"/>
          </a:xfrm>
          <a:prstGeom prst="rect">
            <a:avLst/>
          </a:prstGeom>
          <a:noFill/>
        </p:spPr>
        <p:txBody>
          <a:bodyPr wrap="square">
            <a:spAutoFit/>
          </a:bodyPr>
          <a:lstStyle/>
          <a:p>
            <a:pPr marL="0" indent="0">
              <a:spcBef>
                <a:spcPts val="1200"/>
              </a:spcBef>
              <a:buClr>
                <a:srgbClr val="000000"/>
              </a:buClr>
              <a:buSzPct val="160000"/>
              <a:buNone/>
            </a:pPr>
            <a:r>
              <a:rPr lang="en-US" sz="1100" dirty="0"/>
              <a:t>We meaningfully segmented the EarthNet21 dataset into six distinct </a:t>
            </a:r>
            <a:r>
              <a:rPr lang="en-US" sz="1100" dirty="0" err="1"/>
              <a:t>Köppen</a:t>
            </a:r>
            <a:r>
              <a:rPr lang="en-US" sz="1100" dirty="0"/>
              <a:t> sub-classes:</a:t>
            </a:r>
            <a:endParaRPr lang="en-US" sz="1100" dirty="0">
              <a:solidFill>
                <a:srgbClr val="000000"/>
              </a:solidFill>
              <a:latin typeface="Arial"/>
              <a:ea typeface="Arial"/>
              <a:cs typeface="Arial"/>
              <a:sym typeface="Arial"/>
            </a:endParaRPr>
          </a:p>
        </p:txBody>
      </p:sp>
      <p:sp>
        <p:nvSpPr>
          <p:cNvPr id="8" name="TextBox 7">
            <a:extLst>
              <a:ext uri="{FF2B5EF4-FFF2-40B4-BE49-F238E27FC236}">
                <a16:creationId xmlns:a16="http://schemas.microsoft.com/office/drawing/2014/main" id="{4A4DAF3F-1A30-5555-5732-C6E90F7D8920}"/>
              </a:ext>
            </a:extLst>
          </p:cNvPr>
          <p:cNvSpPr txBox="1"/>
          <p:nvPr/>
        </p:nvSpPr>
        <p:spPr>
          <a:xfrm>
            <a:off x="334851" y="2594652"/>
            <a:ext cx="3670479" cy="1785104"/>
          </a:xfrm>
          <a:prstGeom prst="rect">
            <a:avLst/>
          </a:prstGeom>
          <a:noFill/>
        </p:spPr>
        <p:txBody>
          <a:bodyPr wrap="square">
            <a:spAutoFit/>
          </a:bodyPr>
          <a:lstStyle/>
          <a:p>
            <a:pPr marL="171450" indent="-171450">
              <a:buFont typeface="Arial" panose="020B0604020202020204" pitchFamily="34" charset="0"/>
              <a:buChar char="•"/>
            </a:pPr>
            <a:r>
              <a:rPr lang="en-US" sz="1100" b="1" dirty="0" err="1"/>
              <a:t>Dfc</a:t>
            </a:r>
            <a:r>
              <a:rPr lang="en-US" sz="1100" b="1" dirty="0"/>
              <a:t> (Subarctic): </a:t>
            </a:r>
            <a:r>
              <a:rPr lang="en-US" sz="1100" dirty="0"/>
              <a:t>Short summers, long, cold winters.</a:t>
            </a:r>
          </a:p>
          <a:p>
            <a:pPr marL="171450" indent="-171450">
              <a:buFont typeface="Arial" panose="020B0604020202020204" pitchFamily="34" charset="0"/>
              <a:buChar char="•"/>
            </a:pPr>
            <a:r>
              <a:rPr lang="en-US" sz="1100" b="1" dirty="0" err="1"/>
              <a:t>Dfb</a:t>
            </a:r>
            <a:r>
              <a:rPr lang="en-US" sz="1100" b="1" dirty="0"/>
              <a:t> (Humid Continental): </a:t>
            </a:r>
            <a:r>
              <a:rPr lang="en-US" sz="1100" dirty="0"/>
              <a:t>Warm summers, cold winters.</a:t>
            </a:r>
          </a:p>
          <a:p>
            <a:pPr marL="171450" indent="-171450">
              <a:buFont typeface="Arial" panose="020B0604020202020204" pitchFamily="34" charset="0"/>
              <a:buChar char="•"/>
            </a:pPr>
            <a:r>
              <a:rPr lang="en-US" sz="1100" b="1" dirty="0" err="1"/>
              <a:t>Csa</a:t>
            </a:r>
            <a:r>
              <a:rPr lang="en-US" sz="1100" b="1" dirty="0"/>
              <a:t> (Mediterranean): </a:t>
            </a:r>
            <a:r>
              <a:rPr lang="en-US" sz="1100" dirty="0"/>
              <a:t>Hot, dry summers; mild, wet winters.</a:t>
            </a:r>
          </a:p>
          <a:p>
            <a:pPr marL="171450" indent="-171450">
              <a:buFont typeface="Arial" panose="020B0604020202020204" pitchFamily="34" charset="0"/>
              <a:buChar char="•"/>
            </a:pPr>
            <a:r>
              <a:rPr lang="en-US" sz="1100" b="1" dirty="0" err="1"/>
              <a:t>Cfb</a:t>
            </a:r>
            <a:r>
              <a:rPr lang="en-US" sz="1100" b="1" dirty="0"/>
              <a:t> (Temperate Oceanic): </a:t>
            </a:r>
            <a:r>
              <a:rPr lang="en-US" sz="1100" dirty="0"/>
              <a:t>Mild summers, cool winters, with year-round rainfall.</a:t>
            </a:r>
          </a:p>
          <a:p>
            <a:pPr marL="171450" indent="-171450">
              <a:buFont typeface="Arial" panose="020B0604020202020204" pitchFamily="34" charset="0"/>
              <a:buChar char="•"/>
            </a:pPr>
            <a:r>
              <a:rPr lang="en-US" sz="1100" b="1" dirty="0" err="1"/>
              <a:t>Cfa</a:t>
            </a:r>
            <a:r>
              <a:rPr lang="en-US" sz="1100" b="1" dirty="0"/>
              <a:t> (Humid Subtropical): </a:t>
            </a:r>
            <a:r>
              <a:rPr lang="en-US" sz="1100" dirty="0"/>
              <a:t>Hot summers, no distinct dry season.</a:t>
            </a:r>
          </a:p>
          <a:p>
            <a:pPr marL="171450" indent="-171450">
              <a:buFont typeface="Arial" panose="020B0604020202020204" pitchFamily="34" charset="0"/>
              <a:buChar char="•"/>
            </a:pPr>
            <a:r>
              <a:rPr lang="en-IN" sz="1100" b="1" dirty="0"/>
              <a:t>ET (Tundra): </a:t>
            </a:r>
            <a:r>
              <a:rPr lang="en-IN" sz="1100" dirty="0"/>
              <a:t>Extremely cold, minimal vegetation.</a:t>
            </a:r>
          </a:p>
        </p:txBody>
      </p:sp>
      <p:pic>
        <p:nvPicPr>
          <p:cNvPr id="5" name="Picture 4">
            <a:extLst>
              <a:ext uri="{FF2B5EF4-FFF2-40B4-BE49-F238E27FC236}">
                <a16:creationId xmlns:a16="http://schemas.microsoft.com/office/drawing/2014/main" id="{AA3C792B-4359-65AB-9F1A-5AC809C496E4}"/>
              </a:ext>
            </a:extLst>
          </p:cNvPr>
          <p:cNvPicPr>
            <a:picLocks noChangeAspect="1"/>
          </p:cNvPicPr>
          <p:nvPr/>
        </p:nvPicPr>
        <p:blipFill>
          <a:blip r:embed="rId3"/>
          <a:srcRect l="2038" t="2206" r="4204" b="4590"/>
          <a:stretch/>
        </p:blipFill>
        <p:spPr>
          <a:xfrm>
            <a:off x="4124555" y="1594116"/>
            <a:ext cx="4736587" cy="2972778"/>
          </a:xfrm>
          <a:prstGeom prst="rect">
            <a:avLst/>
          </a:prstGeom>
        </p:spPr>
      </p:pic>
    </p:spTree>
    <p:extLst>
      <p:ext uri="{BB962C8B-B14F-4D97-AF65-F5344CB8AC3E}">
        <p14:creationId xmlns:p14="http://schemas.microsoft.com/office/powerpoint/2010/main" val="39234256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12">
          <a:extLst>
            <a:ext uri="{FF2B5EF4-FFF2-40B4-BE49-F238E27FC236}">
              <a16:creationId xmlns:a16="http://schemas.microsoft.com/office/drawing/2014/main" id="{1B43697C-F742-5017-0108-4C4607B90BC6}"/>
            </a:ext>
          </a:extLst>
        </p:cNvPr>
        <p:cNvGrpSpPr/>
        <p:nvPr/>
      </p:nvGrpSpPr>
      <p:grpSpPr>
        <a:xfrm>
          <a:off x="0" y="0"/>
          <a:ext cx="0" cy="0"/>
          <a:chOff x="0" y="0"/>
          <a:chExt cx="0" cy="0"/>
        </a:xfrm>
      </p:grpSpPr>
      <p:sp>
        <p:nvSpPr>
          <p:cNvPr id="213" name="Google Shape;213;p37">
            <a:extLst>
              <a:ext uri="{FF2B5EF4-FFF2-40B4-BE49-F238E27FC236}">
                <a16:creationId xmlns:a16="http://schemas.microsoft.com/office/drawing/2014/main" id="{5FA80069-6CCA-E42C-F559-5211A51DF0B1}"/>
              </a:ext>
            </a:extLst>
          </p:cNvPr>
          <p:cNvSpPr txBox="1">
            <a:spLocks noGrp="1"/>
          </p:cNvSpPr>
          <p:nvPr>
            <p:ph type="title"/>
          </p:nvPr>
        </p:nvSpPr>
        <p:spPr>
          <a:xfrm>
            <a:off x="675650" y="6414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mn-lt"/>
              </a:rPr>
              <a:t>Segregation</a:t>
            </a:r>
            <a:endParaRPr dirty="0">
              <a:latin typeface="+mn-lt"/>
            </a:endParaRPr>
          </a:p>
        </p:txBody>
      </p:sp>
      <p:sp>
        <p:nvSpPr>
          <p:cNvPr id="214" name="Google Shape;214;p37">
            <a:extLst>
              <a:ext uri="{FF2B5EF4-FFF2-40B4-BE49-F238E27FC236}">
                <a16:creationId xmlns:a16="http://schemas.microsoft.com/office/drawing/2014/main" id="{2932A7CA-BEDD-85D0-D8DC-B369C4D0C058}"/>
              </a:ext>
            </a:extLst>
          </p:cNvPr>
          <p:cNvSpPr txBox="1">
            <a:spLocks noGrp="1"/>
          </p:cNvSpPr>
          <p:nvPr>
            <p:ph type="body" idx="1"/>
          </p:nvPr>
        </p:nvSpPr>
        <p:spPr>
          <a:xfrm>
            <a:off x="282857" y="1484645"/>
            <a:ext cx="3207317" cy="704764"/>
          </a:xfrm>
          <a:prstGeom prst="rect">
            <a:avLst/>
          </a:prstGeom>
        </p:spPr>
        <p:txBody>
          <a:bodyPr spcFirstLastPara="1" wrap="square" lIns="91425" tIns="91425" rIns="91425" bIns="91425" anchor="t" anchorCtr="0">
            <a:normAutofit fontScale="92500"/>
          </a:bodyPr>
          <a:lstStyle/>
          <a:p>
            <a:pPr marL="0" lvl="0" indent="0" algn="l" rtl="0">
              <a:spcBef>
                <a:spcPts val="1200"/>
              </a:spcBef>
              <a:spcAft>
                <a:spcPts val="0"/>
              </a:spcAft>
              <a:buNone/>
            </a:pPr>
            <a:r>
              <a:rPr lang="en-US" b="1" dirty="0">
                <a:solidFill>
                  <a:srgbClr val="000000"/>
                </a:solidFill>
                <a:latin typeface="Arial"/>
                <a:ea typeface="Arial"/>
                <a:cs typeface="Arial"/>
                <a:sym typeface="Arial"/>
              </a:rPr>
              <a:t>2. </a:t>
            </a:r>
            <a:r>
              <a:rPr lang="en-US" b="1" dirty="0" err="1">
                <a:solidFill>
                  <a:srgbClr val="000000"/>
                </a:solidFill>
                <a:latin typeface="Arial"/>
                <a:ea typeface="Arial"/>
                <a:cs typeface="Arial"/>
                <a:sym typeface="Arial"/>
              </a:rPr>
              <a:t>Köppen</a:t>
            </a:r>
            <a:r>
              <a:rPr lang="en-US" b="1" dirty="0">
                <a:solidFill>
                  <a:srgbClr val="000000"/>
                </a:solidFill>
                <a:latin typeface="Arial"/>
                <a:ea typeface="Arial"/>
                <a:cs typeface="Arial"/>
                <a:sym typeface="Arial"/>
              </a:rPr>
              <a:t> Climate based Categorization</a:t>
            </a:r>
            <a:r>
              <a:rPr lang="en" b="1" dirty="0">
                <a:solidFill>
                  <a:srgbClr val="000000"/>
                </a:solidFill>
                <a:latin typeface="Arial"/>
                <a:ea typeface="Arial"/>
                <a:cs typeface="Arial"/>
                <a:sym typeface="Arial"/>
              </a:rPr>
              <a:t>:</a:t>
            </a:r>
          </a:p>
        </p:txBody>
      </p:sp>
      <p:pic>
        <p:nvPicPr>
          <p:cNvPr id="3" name="Picture 2">
            <a:extLst>
              <a:ext uri="{FF2B5EF4-FFF2-40B4-BE49-F238E27FC236}">
                <a16:creationId xmlns:a16="http://schemas.microsoft.com/office/drawing/2014/main" id="{619BFBD4-D221-CE5A-F702-961DE38A62F8}"/>
              </a:ext>
            </a:extLst>
          </p:cNvPr>
          <p:cNvPicPr>
            <a:picLocks noChangeAspect="1"/>
          </p:cNvPicPr>
          <p:nvPr/>
        </p:nvPicPr>
        <p:blipFill>
          <a:blip r:embed="rId3"/>
          <a:srcRect r="8596"/>
          <a:stretch/>
        </p:blipFill>
        <p:spPr>
          <a:xfrm>
            <a:off x="1013727" y="2141593"/>
            <a:ext cx="7012546" cy="2301618"/>
          </a:xfrm>
          <a:prstGeom prst="rect">
            <a:avLst/>
          </a:prstGeom>
        </p:spPr>
      </p:pic>
    </p:spTree>
    <p:extLst>
      <p:ext uri="{BB962C8B-B14F-4D97-AF65-F5344CB8AC3E}">
        <p14:creationId xmlns:p14="http://schemas.microsoft.com/office/powerpoint/2010/main" val="34983715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41F376-3236-6325-01F8-857CD09E5F2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F9009A0-4484-CE1F-1C78-1C1BD36FFF20}"/>
              </a:ext>
            </a:extLst>
          </p:cNvPr>
          <p:cNvSpPr txBox="1"/>
          <p:nvPr/>
        </p:nvSpPr>
        <p:spPr>
          <a:xfrm>
            <a:off x="2615286" y="1763836"/>
            <a:ext cx="3913428" cy="1615827"/>
          </a:xfrm>
          <a:prstGeom prst="rect">
            <a:avLst/>
          </a:prstGeom>
          <a:noFill/>
        </p:spPr>
        <p:txBody>
          <a:bodyPr wrap="square">
            <a:spAutoFit/>
          </a:bodyPr>
          <a:lstStyle/>
          <a:p>
            <a:pPr algn="ctr"/>
            <a:r>
              <a:rPr lang="en-IN" sz="6600" dirty="0">
                <a:latin typeface="+mn-lt"/>
              </a:rPr>
              <a:t>Analysis</a:t>
            </a:r>
          </a:p>
          <a:p>
            <a:pPr algn="ctr"/>
            <a:r>
              <a:rPr lang="en-US" sz="3300" dirty="0">
                <a:latin typeface="+mn-lt"/>
              </a:rPr>
              <a:t>Marginal Sensitivity</a:t>
            </a:r>
            <a:endParaRPr lang="en-IN" sz="3300" dirty="0"/>
          </a:p>
        </p:txBody>
      </p:sp>
    </p:spTree>
    <p:extLst>
      <p:ext uri="{BB962C8B-B14F-4D97-AF65-F5344CB8AC3E}">
        <p14:creationId xmlns:p14="http://schemas.microsoft.com/office/powerpoint/2010/main" val="2794366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F7CFE4F2-E722-1D87-A12A-8113DA5DDE13}"/>
            </a:ext>
          </a:extLst>
        </p:cNvPr>
        <p:cNvGrpSpPr/>
        <p:nvPr/>
      </p:nvGrpSpPr>
      <p:grpSpPr>
        <a:xfrm>
          <a:off x="0" y="0"/>
          <a:ext cx="0" cy="0"/>
          <a:chOff x="0" y="0"/>
          <a:chExt cx="0" cy="0"/>
        </a:xfrm>
      </p:grpSpPr>
      <p:sp>
        <p:nvSpPr>
          <p:cNvPr id="145" name="Google Shape;145;p27">
            <a:extLst>
              <a:ext uri="{FF2B5EF4-FFF2-40B4-BE49-F238E27FC236}">
                <a16:creationId xmlns:a16="http://schemas.microsoft.com/office/drawing/2014/main" id="{5A812623-1324-5878-4901-241CE26F9095}"/>
              </a:ext>
            </a:extLst>
          </p:cNvPr>
          <p:cNvSpPr txBox="1">
            <a:spLocks noGrp="1"/>
          </p:cNvSpPr>
          <p:nvPr>
            <p:ph type="title"/>
          </p:nvPr>
        </p:nvSpPr>
        <p:spPr>
          <a:xfrm>
            <a:off x="675650" y="6414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mn-lt"/>
              </a:rPr>
              <a:t>Literature Review</a:t>
            </a:r>
            <a:endParaRPr dirty="0">
              <a:latin typeface="+mn-lt"/>
            </a:endParaRPr>
          </a:p>
        </p:txBody>
      </p:sp>
      <p:sp>
        <p:nvSpPr>
          <p:cNvPr id="3" name="TextBox 2">
            <a:extLst>
              <a:ext uri="{FF2B5EF4-FFF2-40B4-BE49-F238E27FC236}">
                <a16:creationId xmlns:a16="http://schemas.microsoft.com/office/drawing/2014/main" id="{4EF6C3F7-766C-3B06-2CD0-FBE8D49C98CC}"/>
              </a:ext>
            </a:extLst>
          </p:cNvPr>
          <p:cNvSpPr txBox="1"/>
          <p:nvPr/>
        </p:nvSpPr>
        <p:spPr>
          <a:xfrm>
            <a:off x="623037" y="1343994"/>
            <a:ext cx="6857815" cy="307777"/>
          </a:xfrm>
          <a:prstGeom prst="rect">
            <a:avLst/>
          </a:prstGeom>
          <a:noFill/>
        </p:spPr>
        <p:txBody>
          <a:bodyPr wrap="square">
            <a:spAutoFit/>
          </a:bodyPr>
          <a:lstStyle/>
          <a:p>
            <a:pPr marL="0" lvl="0" indent="0" algn="l" rtl="0">
              <a:spcBef>
                <a:spcPts val="1400"/>
              </a:spcBef>
              <a:spcAft>
                <a:spcPts val="0"/>
              </a:spcAft>
              <a:buNone/>
            </a:pPr>
            <a:r>
              <a:rPr lang="en-US" sz="1400" b="1" dirty="0">
                <a:solidFill>
                  <a:srgbClr val="000000"/>
                </a:solidFill>
                <a:latin typeface="Arial"/>
                <a:ea typeface="Arial"/>
                <a:cs typeface="Arial"/>
                <a:sym typeface="Arial"/>
              </a:rPr>
              <a:t>Traditional XAI Methods for Evaluating Global Feature Importance</a:t>
            </a:r>
            <a:endParaRPr lang="en-US" sz="1400" dirty="0">
              <a:solidFill>
                <a:srgbClr val="000000"/>
              </a:solidFill>
              <a:latin typeface="Arial"/>
              <a:ea typeface="Arial"/>
              <a:cs typeface="Arial"/>
              <a:sym typeface="Arial"/>
            </a:endParaRPr>
          </a:p>
        </p:txBody>
      </p:sp>
      <p:sp>
        <p:nvSpPr>
          <p:cNvPr id="4" name="Google Shape;146;p27">
            <a:extLst>
              <a:ext uri="{FF2B5EF4-FFF2-40B4-BE49-F238E27FC236}">
                <a16:creationId xmlns:a16="http://schemas.microsoft.com/office/drawing/2014/main" id="{3692EE6B-688C-F266-794A-29072E7D0F84}"/>
              </a:ext>
            </a:extLst>
          </p:cNvPr>
          <p:cNvSpPr txBox="1">
            <a:spLocks/>
          </p:cNvSpPr>
          <p:nvPr/>
        </p:nvSpPr>
        <p:spPr>
          <a:xfrm>
            <a:off x="689297" y="1583638"/>
            <a:ext cx="7688700" cy="111980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spcBef>
                <a:spcPts val="600"/>
              </a:spcBef>
              <a:buFont typeface="Lato"/>
              <a:buNone/>
            </a:pPr>
            <a:r>
              <a:rPr lang="en-US" sz="1100" b="1" dirty="0">
                <a:solidFill>
                  <a:srgbClr val="000000"/>
                </a:solidFill>
                <a:latin typeface="Arial"/>
                <a:ea typeface="Arial"/>
                <a:cs typeface="Arial"/>
                <a:sym typeface="Arial"/>
              </a:rPr>
              <a:t>Concept Bottleneck Models (CBM): </a:t>
            </a:r>
            <a:r>
              <a:rPr lang="en-US" sz="1100" dirty="0">
                <a:solidFill>
                  <a:srgbClr val="000000"/>
                </a:solidFill>
                <a:latin typeface="Arial"/>
                <a:ea typeface="Arial"/>
                <a:cs typeface="Arial"/>
                <a:sym typeface="Arial"/>
              </a:rPr>
              <a:t>Class of explainable models that introduce an explicit intermediate layer representing human-understandable concepts.</a:t>
            </a:r>
          </a:p>
          <a:p>
            <a:pPr marL="228600" indent="-228600">
              <a:spcBef>
                <a:spcPts val="600"/>
              </a:spcBef>
              <a:buClr>
                <a:schemeClr val="bg2"/>
              </a:buClr>
              <a:buSzPct val="80000"/>
              <a:buFont typeface="+mj-lt"/>
              <a:buAutoNum type="arabicPeriod"/>
            </a:pPr>
            <a:r>
              <a:rPr lang="en-US" sz="900" dirty="0">
                <a:solidFill>
                  <a:srgbClr val="000000"/>
                </a:solidFill>
                <a:latin typeface="Arial"/>
                <a:ea typeface="Arial"/>
                <a:cs typeface="Arial"/>
                <a:sym typeface="Arial"/>
              </a:rPr>
              <a:t>Concept Learning</a:t>
            </a:r>
          </a:p>
          <a:p>
            <a:pPr marL="228600" indent="-228600">
              <a:spcBef>
                <a:spcPts val="600"/>
              </a:spcBef>
              <a:buClr>
                <a:schemeClr val="bg2"/>
              </a:buClr>
              <a:buSzPct val="80000"/>
              <a:buFont typeface="+mj-lt"/>
              <a:buAutoNum type="arabicPeriod"/>
            </a:pPr>
            <a:r>
              <a:rPr lang="en-US" sz="900" dirty="0">
                <a:solidFill>
                  <a:srgbClr val="000000"/>
                </a:solidFill>
                <a:latin typeface="Arial"/>
                <a:ea typeface="Arial"/>
                <a:cs typeface="Arial"/>
                <a:sym typeface="Arial"/>
              </a:rPr>
              <a:t>Prediction from Concepts</a:t>
            </a:r>
            <a:endParaRPr lang="en-US" sz="1100" dirty="0">
              <a:solidFill>
                <a:srgbClr val="000000"/>
              </a:solidFill>
              <a:latin typeface="Arial"/>
              <a:ea typeface="Arial"/>
              <a:cs typeface="Arial"/>
              <a:sym typeface="Arial"/>
            </a:endParaRPr>
          </a:p>
        </p:txBody>
      </p:sp>
      <p:sp>
        <p:nvSpPr>
          <p:cNvPr id="6" name="Google Shape;146;p27">
            <a:extLst>
              <a:ext uri="{FF2B5EF4-FFF2-40B4-BE49-F238E27FC236}">
                <a16:creationId xmlns:a16="http://schemas.microsoft.com/office/drawing/2014/main" id="{2C3CE25B-3215-EF33-6D96-3B1FF2C64FE0}"/>
              </a:ext>
            </a:extLst>
          </p:cNvPr>
          <p:cNvSpPr txBox="1">
            <a:spLocks/>
          </p:cNvSpPr>
          <p:nvPr/>
        </p:nvSpPr>
        <p:spPr>
          <a:xfrm>
            <a:off x="675650" y="2723325"/>
            <a:ext cx="7688700" cy="210709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spcBef>
                <a:spcPts val="600"/>
              </a:spcBef>
              <a:buFont typeface="Lato"/>
              <a:buNone/>
            </a:pPr>
            <a:r>
              <a:rPr lang="en-US" sz="1100" b="1" dirty="0" err="1">
                <a:solidFill>
                  <a:srgbClr val="000000"/>
                </a:solidFill>
                <a:latin typeface="Arial"/>
                <a:ea typeface="Arial"/>
                <a:cs typeface="Arial"/>
                <a:sym typeface="Arial"/>
              </a:rPr>
              <a:t>SHapley</a:t>
            </a:r>
            <a:r>
              <a:rPr lang="en-US" sz="1100" b="1" dirty="0">
                <a:solidFill>
                  <a:srgbClr val="000000"/>
                </a:solidFill>
                <a:latin typeface="Arial"/>
                <a:ea typeface="Arial"/>
                <a:cs typeface="Arial"/>
                <a:sym typeface="Arial"/>
              </a:rPr>
              <a:t> Additive </a:t>
            </a:r>
            <a:r>
              <a:rPr lang="en-US" sz="1100" b="1" dirty="0" err="1">
                <a:solidFill>
                  <a:srgbClr val="000000"/>
                </a:solidFill>
                <a:latin typeface="Arial"/>
                <a:ea typeface="Arial"/>
                <a:cs typeface="Arial"/>
                <a:sym typeface="Arial"/>
              </a:rPr>
              <a:t>exPlanations</a:t>
            </a:r>
            <a:r>
              <a:rPr lang="en-US" sz="1100" b="1" dirty="0">
                <a:solidFill>
                  <a:srgbClr val="000000"/>
                </a:solidFill>
                <a:latin typeface="Arial"/>
                <a:ea typeface="Arial"/>
                <a:cs typeface="Arial"/>
                <a:sym typeface="Arial"/>
              </a:rPr>
              <a:t> (SHAP): </a:t>
            </a:r>
            <a:r>
              <a:rPr lang="en-US" sz="1100" dirty="0">
                <a:solidFill>
                  <a:srgbClr val="000000"/>
                </a:solidFill>
                <a:latin typeface="Arial"/>
                <a:ea typeface="Arial"/>
                <a:cs typeface="Arial"/>
                <a:sym typeface="Arial"/>
              </a:rPr>
              <a:t>Game-theoretic approach to explain the output of machine learning models by assigning an importance value to each feature</a:t>
            </a:r>
            <a:r>
              <a:rPr lang="en-US" sz="900" dirty="0">
                <a:solidFill>
                  <a:srgbClr val="000000"/>
                </a:solidFill>
                <a:latin typeface="Arial"/>
                <a:ea typeface="Arial"/>
                <a:cs typeface="Arial"/>
                <a:sym typeface="Arial"/>
              </a:rPr>
              <a:t>.</a:t>
            </a:r>
          </a:p>
          <a:p>
            <a:pPr marL="228600" indent="-228600">
              <a:spcBef>
                <a:spcPts val="600"/>
              </a:spcBef>
              <a:buClr>
                <a:schemeClr val="bg2"/>
              </a:buClr>
              <a:buSzPct val="80000"/>
              <a:buFont typeface="+mj-lt"/>
              <a:buAutoNum type="arabicPeriod"/>
            </a:pPr>
            <a:r>
              <a:rPr lang="en-US" sz="900" dirty="0">
                <a:solidFill>
                  <a:srgbClr val="000000"/>
                </a:solidFill>
                <a:latin typeface="Arial"/>
                <a:ea typeface="Arial"/>
                <a:cs typeface="Arial"/>
                <a:sym typeface="Arial"/>
              </a:rPr>
              <a:t>Establish the Baseline (Expected Value)</a:t>
            </a:r>
          </a:p>
          <a:p>
            <a:pPr marL="228600" indent="-228600">
              <a:spcBef>
                <a:spcPts val="600"/>
              </a:spcBef>
              <a:buClr>
                <a:schemeClr val="bg2"/>
              </a:buClr>
              <a:buSzPct val="80000"/>
              <a:buFont typeface="+mj-lt"/>
              <a:buAutoNum type="arabicPeriod"/>
            </a:pPr>
            <a:r>
              <a:rPr lang="en-US" sz="900" dirty="0">
                <a:solidFill>
                  <a:srgbClr val="000000"/>
                </a:solidFill>
                <a:latin typeface="Arial"/>
                <a:ea typeface="Arial"/>
                <a:cs typeface="Arial"/>
                <a:sym typeface="Arial"/>
              </a:rPr>
              <a:t>Generate All Possible Feature Subset</a:t>
            </a:r>
          </a:p>
          <a:p>
            <a:pPr marL="228600" indent="-228600">
              <a:spcBef>
                <a:spcPts val="600"/>
              </a:spcBef>
              <a:buClr>
                <a:schemeClr val="bg2"/>
              </a:buClr>
              <a:buSzPct val="80000"/>
              <a:buFont typeface="+mj-lt"/>
              <a:buAutoNum type="arabicPeriod"/>
            </a:pPr>
            <a:r>
              <a:rPr lang="en-US" sz="900" dirty="0">
                <a:solidFill>
                  <a:srgbClr val="000000"/>
                </a:solidFill>
                <a:latin typeface="Arial"/>
                <a:ea typeface="Arial"/>
                <a:cs typeface="Arial"/>
                <a:sym typeface="Arial"/>
              </a:rPr>
              <a:t>Compute Marginal Contributions</a:t>
            </a:r>
          </a:p>
          <a:p>
            <a:pPr marL="228600" indent="-228600">
              <a:spcBef>
                <a:spcPts val="600"/>
              </a:spcBef>
              <a:buClr>
                <a:schemeClr val="bg2"/>
              </a:buClr>
              <a:buSzPct val="80000"/>
              <a:buFont typeface="+mj-lt"/>
              <a:buAutoNum type="arabicPeriod"/>
            </a:pPr>
            <a:r>
              <a:rPr lang="en-US" sz="900" dirty="0">
                <a:solidFill>
                  <a:srgbClr val="000000"/>
                </a:solidFill>
                <a:latin typeface="Arial"/>
                <a:ea typeface="Arial"/>
                <a:cs typeface="Arial"/>
                <a:sym typeface="Arial"/>
              </a:rPr>
              <a:t>Average Over All Subsets</a:t>
            </a:r>
          </a:p>
          <a:p>
            <a:pPr marL="228600" indent="-228600">
              <a:spcBef>
                <a:spcPts val="600"/>
              </a:spcBef>
              <a:buClr>
                <a:schemeClr val="bg2"/>
              </a:buClr>
              <a:buSzPct val="80000"/>
              <a:buFont typeface="+mj-lt"/>
              <a:buAutoNum type="arabicPeriod"/>
            </a:pPr>
            <a:r>
              <a:rPr lang="en-US" sz="900" dirty="0">
                <a:solidFill>
                  <a:srgbClr val="000000"/>
                </a:solidFill>
                <a:latin typeface="Arial"/>
                <a:ea typeface="Arial"/>
                <a:cs typeface="Arial"/>
                <a:sym typeface="Arial"/>
              </a:rPr>
              <a:t>Sum of SHAP Values = Prediction Shift</a:t>
            </a:r>
          </a:p>
        </p:txBody>
      </p:sp>
    </p:spTree>
    <p:extLst>
      <p:ext uri="{BB962C8B-B14F-4D97-AF65-F5344CB8AC3E}">
        <p14:creationId xmlns:p14="http://schemas.microsoft.com/office/powerpoint/2010/main" val="10380610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12">
          <a:extLst>
            <a:ext uri="{FF2B5EF4-FFF2-40B4-BE49-F238E27FC236}">
              <a16:creationId xmlns:a16="http://schemas.microsoft.com/office/drawing/2014/main" id="{C43A5A07-B73A-5651-74E0-B20612BCDDC6}"/>
            </a:ext>
          </a:extLst>
        </p:cNvPr>
        <p:cNvGrpSpPr/>
        <p:nvPr/>
      </p:nvGrpSpPr>
      <p:grpSpPr>
        <a:xfrm>
          <a:off x="0" y="0"/>
          <a:ext cx="0" cy="0"/>
          <a:chOff x="0" y="0"/>
          <a:chExt cx="0" cy="0"/>
        </a:xfrm>
      </p:grpSpPr>
      <p:sp>
        <p:nvSpPr>
          <p:cNvPr id="213" name="Google Shape;213;p37">
            <a:extLst>
              <a:ext uri="{FF2B5EF4-FFF2-40B4-BE49-F238E27FC236}">
                <a16:creationId xmlns:a16="http://schemas.microsoft.com/office/drawing/2014/main" id="{78BC880A-C010-D8B2-0EDC-0E185651F8F7}"/>
              </a:ext>
            </a:extLst>
          </p:cNvPr>
          <p:cNvSpPr txBox="1">
            <a:spLocks noGrp="1"/>
          </p:cNvSpPr>
          <p:nvPr>
            <p:ph type="title"/>
          </p:nvPr>
        </p:nvSpPr>
        <p:spPr>
          <a:xfrm>
            <a:off x="186757" y="641400"/>
            <a:ext cx="8822014"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latin typeface="+mn-lt"/>
              </a:rPr>
              <a:t>Marginal Sensitivity of Meteorological Variables on Vegetation</a:t>
            </a:r>
            <a:endParaRPr dirty="0">
              <a:latin typeface="+mn-lt"/>
            </a:endParaRPr>
          </a:p>
        </p:txBody>
      </p:sp>
      <p:sp>
        <p:nvSpPr>
          <p:cNvPr id="214" name="Google Shape;214;p37">
            <a:extLst>
              <a:ext uri="{FF2B5EF4-FFF2-40B4-BE49-F238E27FC236}">
                <a16:creationId xmlns:a16="http://schemas.microsoft.com/office/drawing/2014/main" id="{6E79AEF1-FC5A-08A4-D7B9-64B07BBD8B42}"/>
              </a:ext>
            </a:extLst>
          </p:cNvPr>
          <p:cNvSpPr txBox="1">
            <a:spLocks noGrp="1"/>
          </p:cNvSpPr>
          <p:nvPr>
            <p:ph type="body" idx="1"/>
          </p:nvPr>
        </p:nvSpPr>
        <p:spPr>
          <a:xfrm>
            <a:off x="282857" y="1484644"/>
            <a:ext cx="8526292" cy="2063299"/>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US" sz="1400" b="1" dirty="0">
                <a:solidFill>
                  <a:srgbClr val="000000"/>
                </a:solidFill>
                <a:latin typeface="Arial"/>
                <a:ea typeface="Arial"/>
                <a:cs typeface="Arial"/>
                <a:sym typeface="Arial"/>
              </a:rPr>
              <a:t>Vegetation Index: </a:t>
            </a:r>
          </a:p>
          <a:p>
            <a:pPr marL="0" lvl="0" indent="0" algn="l" rtl="0">
              <a:spcBef>
                <a:spcPts val="1200"/>
              </a:spcBef>
              <a:spcAft>
                <a:spcPts val="0"/>
              </a:spcAft>
              <a:buNone/>
            </a:pPr>
            <a:r>
              <a:rPr lang="en-US" sz="1100" dirty="0">
                <a:solidFill>
                  <a:srgbClr val="000000"/>
                </a:solidFill>
                <a:latin typeface="Arial"/>
                <a:ea typeface="Arial"/>
                <a:cs typeface="Arial"/>
                <a:sym typeface="Arial"/>
              </a:rPr>
              <a:t>We used </a:t>
            </a:r>
            <a:r>
              <a:rPr lang="en-US" sz="1100" b="1" dirty="0">
                <a:solidFill>
                  <a:srgbClr val="000000"/>
                </a:solidFill>
                <a:latin typeface="Arial"/>
                <a:ea typeface="Arial"/>
                <a:cs typeface="Arial"/>
                <a:sym typeface="Arial"/>
              </a:rPr>
              <a:t>EVI (Enhanced Vegetation index) </a:t>
            </a:r>
            <a:r>
              <a:rPr lang="en-US" sz="1100" dirty="0">
                <a:solidFill>
                  <a:srgbClr val="000000"/>
                </a:solidFill>
                <a:latin typeface="Arial"/>
                <a:ea typeface="Arial"/>
                <a:cs typeface="Arial"/>
                <a:sym typeface="Arial"/>
              </a:rPr>
              <a:t>over NDVI because it offers several advantages over traditional NDVI,.</a:t>
            </a:r>
          </a:p>
          <a:p>
            <a:pPr marL="171450" indent="-171450">
              <a:spcBef>
                <a:spcPts val="1200"/>
              </a:spcBef>
              <a:buClr>
                <a:srgbClr val="000000"/>
              </a:buClr>
              <a:buSzPct val="160000"/>
              <a:buFont typeface="Arial" panose="020B0604020202020204" pitchFamily="34" charset="0"/>
              <a:buChar char="•"/>
            </a:pPr>
            <a:r>
              <a:rPr lang="en-US" sz="1100" dirty="0">
                <a:solidFill>
                  <a:srgbClr val="000000"/>
                </a:solidFill>
                <a:latin typeface="Arial"/>
                <a:ea typeface="Arial"/>
                <a:cs typeface="Arial"/>
                <a:sym typeface="Arial"/>
              </a:rPr>
              <a:t>In high-biomass regions NDVI saturates, EVI maintains sensitivity by mitigating saturation effects. </a:t>
            </a:r>
          </a:p>
          <a:p>
            <a:pPr marL="171450" indent="-171450">
              <a:spcBef>
                <a:spcPts val="1200"/>
              </a:spcBef>
              <a:buClr>
                <a:srgbClr val="000000"/>
              </a:buClr>
              <a:buSzPct val="160000"/>
              <a:buFont typeface="Arial" panose="020B0604020202020204" pitchFamily="34" charset="0"/>
              <a:buChar char="•"/>
            </a:pPr>
            <a:r>
              <a:rPr lang="en-US" sz="1100" dirty="0">
                <a:solidFill>
                  <a:srgbClr val="000000"/>
                </a:solidFill>
                <a:latin typeface="Arial"/>
                <a:ea typeface="Arial"/>
                <a:cs typeface="Arial"/>
                <a:sym typeface="Arial"/>
              </a:rPr>
              <a:t>Reduces atmospheric influence. </a:t>
            </a:r>
          </a:p>
          <a:p>
            <a:pPr marL="171450" indent="-171450">
              <a:spcBef>
                <a:spcPts val="1200"/>
              </a:spcBef>
              <a:buClr>
                <a:srgbClr val="000000"/>
              </a:buClr>
              <a:buSzPct val="160000"/>
              <a:buFont typeface="Arial" panose="020B0604020202020204" pitchFamily="34" charset="0"/>
              <a:buChar char="•"/>
            </a:pPr>
            <a:r>
              <a:rPr lang="en-US" sz="1100" dirty="0">
                <a:solidFill>
                  <a:srgbClr val="000000"/>
                </a:solidFill>
                <a:latin typeface="Arial"/>
                <a:ea typeface="Arial"/>
                <a:cs typeface="Arial"/>
                <a:sym typeface="Arial"/>
              </a:rPr>
              <a:t>Incorporate the blue band to correct scattering and soil background effects, ensuring greater accuracy in areas with sparse vegetation.</a:t>
            </a:r>
            <a:endParaRPr lang="en" sz="1100" dirty="0">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22119F7D-9B39-81F0-7FE4-A5205C2479A6}"/>
              </a:ext>
            </a:extLst>
          </p:cNvPr>
          <p:cNvPicPr>
            <a:picLocks noChangeAspect="1"/>
          </p:cNvPicPr>
          <p:nvPr/>
        </p:nvPicPr>
        <p:blipFill>
          <a:blip r:embed="rId3"/>
          <a:stretch>
            <a:fillRect/>
          </a:stretch>
        </p:blipFill>
        <p:spPr>
          <a:xfrm>
            <a:off x="3093917" y="3593016"/>
            <a:ext cx="2956166" cy="444165"/>
          </a:xfrm>
          <a:prstGeom prst="rect">
            <a:avLst/>
          </a:prstGeom>
        </p:spPr>
      </p:pic>
      <p:sp>
        <p:nvSpPr>
          <p:cNvPr id="7" name="TextBox 6">
            <a:extLst>
              <a:ext uri="{FF2B5EF4-FFF2-40B4-BE49-F238E27FC236}">
                <a16:creationId xmlns:a16="http://schemas.microsoft.com/office/drawing/2014/main" id="{170960FF-86A8-306F-3A98-E44D7487CF02}"/>
              </a:ext>
            </a:extLst>
          </p:cNvPr>
          <p:cNvSpPr txBox="1"/>
          <p:nvPr/>
        </p:nvSpPr>
        <p:spPr>
          <a:xfrm>
            <a:off x="1539031" y="4082254"/>
            <a:ext cx="6117465" cy="338554"/>
          </a:xfrm>
          <a:prstGeom prst="rect">
            <a:avLst/>
          </a:prstGeom>
          <a:noFill/>
        </p:spPr>
        <p:txBody>
          <a:bodyPr wrap="square">
            <a:spAutoFit/>
          </a:bodyPr>
          <a:lstStyle/>
          <a:p>
            <a:r>
              <a:rPr lang="en-IN" sz="800" i="1" dirty="0">
                <a:solidFill>
                  <a:schemeClr val="accent1"/>
                </a:solidFill>
              </a:rPr>
              <a:t>G is the gain factor (typically 2.5), </a:t>
            </a:r>
            <a:r>
              <a:rPr lang="en-IN" sz="800" i="1" dirty="0" err="1">
                <a:solidFill>
                  <a:schemeClr val="accent1"/>
                </a:solidFill>
              </a:rPr>
              <a:t>SRgreen</a:t>
            </a:r>
            <a:r>
              <a:rPr lang="en-IN" sz="800" i="1" dirty="0">
                <a:solidFill>
                  <a:schemeClr val="accent1"/>
                </a:solidFill>
              </a:rPr>
              <a:t>, </a:t>
            </a:r>
            <a:r>
              <a:rPr lang="en-IN" sz="800" i="1" dirty="0" err="1">
                <a:solidFill>
                  <a:schemeClr val="accent1"/>
                </a:solidFill>
              </a:rPr>
              <a:t>SRred</a:t>
            </a:r>
            <a:r>
              <a:rPr lang="en-IN" sz="800" i="1" dirty="0">
                <a:solidFill>
                  <a:schemeClr val="accent1"/>
                </a:solidFill>
              </a:rPr>
              <a:t>, and </a:t>
            </a:r>
            <a:r>
              <a:rPr lang="en-IN" sz="800" i="1" dirty="0" err="1">
                <a:solidFill>
                  <a:schemeClr val="accent1"/>
                </a:solidFill>
              </a:rPr>
              <a:t>SRblue</a:t>
            </a:r>
            <a:r>
              <a:rPr lang="en-IN" sz="800" i="1" dirty="0">
                <a:solidFill>
                  <a:schemeClr val="accent1"/>
                </a:solidFill>
              </a:rPr>
              <a:t> are the reflectance values  for the green, red, and blue bands, C1 and C2 are coefficients for the red and blue bands  (typically 6 and 7.5, respectively), L is the soil adjustment factor (typically 1)</a:t>
            </a:r>
          </a:p>
        </p:txBody>
      </p:sp>
    </p:spTree>
    <p:extLst>
      <p:ext uri="{BB962C8B-B14F-4D97-AF65-F5344CB8AC3E}">
        <p14:creationId xmlns:p14="http://schemas.microsoft.com/office/powerpoint/2010/main" val="1672476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2">
          <a:extLst>
            <a:ext uri="{FF2B5EF4-FFF2-40B4-BE49-F238E27FC236}">
              <a16:creationId xmlns:a16="http://schemas.microsoft.com/office/drawing/2014/main" id="{692C5538-2DAA-84B2-8613-3972277A2A7F}"/>
            </a:ext>
          </a:extLst>
        </p:cNvPr>
        <p:cNvGrpSpPr/>
        <p:nvPr/>
      </p:nvGrpSpPr>
      <p:grpSpPr>
        <a:xfrm>
          <a:off x="0" y="0"/>
          <a:ext cx="0" cy="0"/>
          <a:chOff x="0" y="0"/>
          <a:chExt cx="0" cy="0"/>
        </a:xfrm>
      </p:grpSpPr>
      <p:sp>
        <p:nvSpPr>
          <p:cNvPr id="213" name="Google Shape;213;p37">
            <a:extLst>
              <a:ext uri="{FF2B5EF4-FFF2-40B4-BE49-F238E27FC236}">
                <a16:creationId xmlns:a16="http://schemas.microsoft.com/office/drawing/2014/main" id="{A6BEE4FF-AD2C-A028-DCD4-5239AEFA9B48}"/>
              </a:ext>
            </a:extLst>
          </p:cNvPr>
          <p:cNvSpPr txBox="1">
            <a:spLocks noGrp="1"/>
          </p:cNvSpPr>
          <p:nvPr>
            <p:ph type="title"/>
          </p:nvPr>
        </p:nvSpPr>
        <p:spPr>
          <a:xfrm>
            <a:off x="675650" y="6414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mn-lt"/>
              </a:rPr>
              <a:t>Perturbation</a:t>
            </a:r>
            <a:endParaRPr dirty="0">
              <a:latin typeface="+mn-lt"/>
            </a:endParaRPr>
          </a:p>
        </p:txBody>
      </p:sp>
      <p:sp>
        <p:nvSpPr>
          <p:cNvPr id="214" name="Google Shape;214;p37">
            <a:extLst>
              <a:ext uri="{FF2B5EF4-FFF2-40B4-BE49-F238E27FC236}">
                <a16:creationId xmlns:a16="http://schemas.microsoft.com/office/drawing/2014/main" id="{39C1BEDB-4B24-97F8-2585-4BBB2D795D7E}"/>
              </a:ext>
            </a:extLst>
          </p:cNvPr>
          <p:cNvSpPr txBox="1">
            <a:spLocks noGrp="1"/>
          </p:cNvSpPr>
          <p:nvPr>
            <p:ph type="body" idx="1"/>
          </p:nvPr>
        </p:nvSpPr>
        <p:spPr>
          <a:xfrm>
            <a:off x="282857" y="1484644"/>
            <a:ext cx="8526292" cy="910825"/>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US" sz="1100" dirty="0">
                <a:solidFill>
                  <a:srgbClr val="000000"/>
                </a:solidFill>
                <a:latin typeface="Arial"/>
                <a:ea typeface="Arial"/>
                <a:cs typeface="Arial"/>
                <a:sym typeface="Arial"/>
              </a:rPr>
              <a:t>We introduced the following perturbations to the dataset, carefully selecting values to remain within realistic bounds to ensure the integrity and validity of the resulting predictions.</a:t>
            </a:r>
            <a:endParaRPr lang="en" sz="1100"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CCD7CBB7-FC28-7B70-C869-BBE1E5FB5765}"/>
              </a:ext>
            </a:extLst>
          </p:cNvPr>
          <p:cNvSpPr txBox="1"/>
          <p:nvPr/>
        </p:nvSpPr>
        <p:spPr>
          <a:xfrm>
            <a:off x="3084490" y="2509927"/>
            <a:ext cx="2975020" cy="600164"/>
          </a:xfrm>
          <a:prstGeom prst="rect">
            <a:avLst/>
          </a:prstGeom>
          <a:noFill/>
        </p:spPr>
        <p:txBody>
          <a:bodyPr wrap="square">
            <a:spAutoFit/>
          </a:bodyPr>
          <a:lstStyle/>
          <a:p>
            <a:r>
              <a:rPr lang="en-IN" sz="1100" b="1" dirty="0"/>
              <a:t>Pressure</a:t>
            </a:r>
            <a:r>
              <a:rPr lang="en-IN" sz="1100" dirty="0"/>
              <a:t>:        [ -6, -4, -2, 0, +2, +4, +6 ]</a:t>
            </a:r>
          </a:p>
          <a:p>
            <a:r>
              <a:rPr lang="en-IN" sz="1100" b="1" dirty="0"/>
              <a:t>Temperature</a:t>
            </a:r>
            <a:r>
              <a:rPr lang="en-IN" sz="1100" dirty="0"/>
              <a:t>:  [ -6, -4, -2, 0, +2, +4, +6 ]</a:t>
            </a:r>
          </a:p>
          <a:p>
            <a:r>
              <a:rPr lang="en-IN" sz="1100" b="1" dirty="0"/>
              <a:t>Precipitation</a:t>
            </a:r>
            <a:r>
              <a:rPr lang="en-IN" sz="1100" dirty="0"/>
              <a:t>:  [ 0, +2, +4, +6, +8, +10 ]</a:t>
            </a:r>
          </a:p>
        </p:txBody>
      </p:sp>
      <p:sp>
        <p:nvSpPr>
          <p:cNvPr id="6" name="TextBox 5">
            <a:extLst>
              <a:ext uri="{FF2B5EF4-FFF2-40B4-BE49-F238E27FC236}">
                <a16:creationId xmlns:a16="http://schemas.microsoft.com/office/drawing/2014/main" id="{D87D9BC5-B0CC-3E4E-508F-284D5682F656}"/>
              </a:ext>
            </a:extLst>
          </p:cNvPr>
          <p:cNvSpPr txBox="1"/>
          <p:nvPr/>
        </p:nvSpPr>
        <p:spPr>
          <a:xfrm>
            <a:off x="282857" y="3377166"/>
            <a:ext cx="8094372" cy="769441"/>
          </a:xfrm>
          <a:prstGeom prst="rect">
            <a:avLst/>
          </a:prstGeom>
          <a:noFill/>
        </p:spPr>
        <p:txBody>
          <a:bodyPr wrap="square">
            <a:spAutoFit/>
          </a:bodyPr>
          <a:lstStyle/>
          <a:p>
            <a:pPr marL="171450" indent="-171450">
              <a:buSzPct val="160000"/>
              <a:buFont typeface="Arial" panose="020B0604020202020204" pitchFamily="34" charset="0"/>
              <a:buChar char="•"/>
            </a:pPr>
            <a:r>
              <a:rPr lang="en-IN" sz="1100" dirty="0"/>
              <a:t>Perturbations were applied uniformly across the non-context window, as the context window is pairs with unmodifiable Sentinel-2 images. </a:t>
            </a:r>
          </a:p>
          <a:p>
            <a:pPr marL="171450" indent="-171450">
              <a:buSzPct val="160000"/>
              <a:buFont typeface="Arial" panose="020B0604020202020204" pitchFamily="34" charset="0"/>
              <a:buChar char="•"/>
            </a:pPr>
            <a:r>
              <a:rPr lang="en-IN" sz="1100" dirty="0"/>
              <a:t>The </a:t>
            </a:r>
            <a:r>
              <a:rPr lang="en-IN" sz="1100" dirty="0" err="1"/>
              <a:t>ConvLSTM</a:t>
            </a:r>
            <a:r>
              <a:rPr lang="en-IN" sz="1100" dirty="0"/>
              <a:t> model uses the first 10 timesteps as context and the next 20 for predictions. </a:t>
            </a:r>
          </a:p>
          <a:p>
            <a:pPr marL="171450" indent="-171450">
              <a:buSzPct val="160000"/>
              <a:buFont typeface="Arial" panose="020B0604020202020204" pitchFamily="34" charset="0"/>
              <a:buChar char="•"/>
            </a:pPr>
            <a:r>
              <a:rPr lang="en-IN" sz="1100" dirty="0"/>
              <a:t>Each meteorological variable was individually perturbed by adding a constant (+p), isolating its impact on predictions.</a:t>
            </a:r>
          </a:p>
        </p:txBody>
      </p:sp>
    </p:spTree>
    <p:extLst>
      <p:ext uri="{BB962C8B-B14F-4D97-AF65-F5344CB8AC3E}">
        <p14:creationId xmlns:p14="http://schemas.microsoft.com/office/powerpoint/2010/main" val="3474761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2">
          <a:extLst>
            <a:ext uri="{FF2B5EF4-FFF2-40B4-BE49-F238E27FC236}">
              <a16:creationId xmlns:a16="http://schemas.microsoft.com/office/drawing/2014/main" id="{483A3FDF-7858-55F7-B824-AD2E80FDB2B7}"/>
            </a:ext>
          </a:extLst>
        </p:cNvPr>
        <p:cNvGrpSpPr/>
        <p:nvPr/>
      </p:nvGrpSpPr>
      <p:grpSpPr>
        <a:xfrm>
          <a:off x="0" y="0"/>
          <a:ext cx="0" cy="0"/>
          <a:chOff x="0" y="0"/>
          <a:chExt cx="0" cy="0"/>
        </a:xfrm>
      </p:grpSpPr>
      <p:sp>
        <p:nvSpPr>
          <p:cNvPr id="213" name="Google Shape;213;p37">
            <a:extLst>
              <a:ext uri="{FF2B5EF4-FFF2-40B4-BE49-F238E27FC236}">
                <a16:creationId xmlns:a16="http://schemas.microsoft.com/office/drawing/2014/main" id="{0CF3DDF5-4621-E6D3-630B-0FE69BCA8199}"/>
              </a:ext>
            </a:extLst>
          </p:cNvPr>
          <p:cNvSpPr txBox="1">
            <a:spLocks noGrp="1"/>
          </p:cNvSpPr>
          <p:nvPr>
            <p:ph type="title"/>
          </p:nvPr>
        </p:nvSpPr>
        <p:spPr>
          <a:xfrm>
            <a:off x="186757" y="641400"/>
            <a:ext cx="8822014"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latin typeface="+mn-lt"/>
              </a:rPr>
              <a:t>Marginal Sensitivity of Meteorological Variables on Vegetation</a:t>
            </a:r>
            <a:endParaRPr dirty="0">
              <a:latin typeface="+mn-lt"/>
            </a:endParaRPr>
          </a:p>
        </p:txBody>
      </p:sp>
      <p:sp>
        <p:nvSpPr>
          <p:cNvPr id="214" name="Google Shape;214;p37">
            <a:extLst>
              <a:ext uri="{FF2B5EF4-FFF2-40B4-BE49-F238E27FC236}">
                <a16:creationId xmlns:a16="http://schemas.microsoft.com/office/drawing/2014/main" id="{2C76BB06-87F4-1031-9FF8-A73B1CEA299C}"/>
              </a:ext>
            </a:extLst>
          </p:cNvPr>
          <p:cNvSpPr txBox="1">
            <a:spLocks noGrp="1"/>
          </p:cNvSpPr>
          <p:nvPr>
            <p:ph type="body" idx="1"/>
          </p:nvPr>
        </p:nvSpPr>
        <p:spPr>
          <a:xfrm>
            <a:off x="282857" y="1484645"/>
            <a:ext cx="8526292" cy="132295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US" sz="1400" b="1" dirty="0">
                <a:solidFill>
                  <a:srgbClr val="000000"/>
                </a:solidFill>
                <a:latin typeface="Arial"/>
                <a:ea typeface="Arial"/>
                <a:cs typeface="Arial"/>
                <a:sym typeface="Arial"/>
              </a:rPr>
              <a:t>Procedure: </a:t>
            </a:r>
          </a:p>
          <a:p>
            <a:pPr marL="0" indent="0">
              <a:spcBef>
                <a:spcPts val="1200"/>
              </a:spcBef>
              <a:buNone/>
            </a:pPr>
            <a:r>
              <a:rPr lang="en-US" sz="1100" dirty="0">
                <a:solidFill>
                  <a:srgbClr val="000000"/>
                </a:solidFill>
                <a:latin typeface="Arial"/>
                <a:ea typeface="Arial"/>
                <a:cs typeface="Arial"/>
                <a:sym typeface="Arial"/>
              </a:rPr>
              <a:t>To enhance the robustness of the sensitivity analysis, we performed multiple perturbations and evaluated their interactions (pairwise combinations) on a meteorological variable.  By computing the change in EVI values relative to perturbation changes, we effectively  expanded the number of comparisons from </a:t>
            </a:r>
            <a:r>
              <a:rPr lang="en-US" sz="1100" b="1" dirty="0">
                <a:solidFill>
                  <a:srgbClr val="000000"/>
                </a:solidFill>
                <a:latin typeface="Arial"/>
                <a:ea typeface="Arial"/>
                <a:cs typeface="Arial"/>
                <a:sym typeface="Arial"/>
              </a:rPr>
              <a:t>n </a:t>
            </a:r>
            <a:r>
              <a:rPr lang="en-US" sz="1100" b="1" dirty="0">
                <a:solidFill>
                  <a:srgbClr val="000000"/>
                </a:solidFill>
                <a:latin typeface="+mn-lt"/>
                <a:ea typeface="Arial"/>
                <a:cs typeface="Arial"/>
                <a:sym typeface="Arial"/>
              </a:rPr>
              <a:t>to </a:t>
            </a:r>
            <a:r>
              <a:rPr lang="en-IN" sz="1100" b="1" baseline="30000" dirty="0">
                <a:solidFill>
                  <a:schemeClr val="bg2"/>
                </a:solidFill>
                <a:latin typeface="+mn-lt"/>
              </a:rPr>
              <a:t>n</a:t>
            </a:r>
            <a:r>
              <a:rPr lang="en-IN" sz="1100" b="1" dirty="0">
                <a:solidFill>
                  <a:schemeClr val="bg2"/>
                </a:solidFill>
                <a:latin typeface="+mn-lt"/>
              </a:rPr>
              <a:t>C</a:t>
            </a:r>
            <a:r>
              <a:rPr lang="en-IN" sz="1100" b="1" baseline="-25000" dirty="0">
                <a:solidFill>
                  <a:schemeClr val="bg2"/>
                </a:solidFill>
                <a:latin typeface="+mn-lt"/>
              </a:rPr>
              <a:t>2</a:t>
            </a:r>
            <a:r>
              <a:rPr lang="en-US" sz="1100" dirty="0">
                <a:solidFill>
                  <a:srgbClr val="000000"/>
                </a:solidFill>
                <a:latin typeface="+mn-lt"/>
                <a:ea typeface="Arial"/>
                <a:cs typeface="Arial"/>
                <a:sym typeface="Arial"/>
              </a:rPr>
              <a:t>, </a:t>
            </a:r>
            <a:r>
              <a:rPr lang="en-US" sz="1100" dirty="0">
                <a:solidFill>
                  <a:srgbClr val="000000"/>
                </a:solidFill>
                <a:latin typeface="Arial"/>
                <a:ea typeface="Arial"/>
                <a:cs typeface="Arial"/>
                <a:sym typeface="Arial"/>
              </a:rPr>
              <a:t>offering a more comprehensive view of the variable sensitivities.</a:t>
            </a:r>
            <a:endParaRPr lang="en" sz="1100" dirty="0">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E86F404C-FC04-494B-3047-1843A3FED186}"/>
              </a:ext>
            </a:extLst>
          </p:cNvPr>
          <p:cNvPicPr>
            <a:picLocks noChangeAspect="1"/>
          </p:cNvPicPr>
          <p:nvPr/>
        </p:nvPicPr>
        <p:blipFill>
          <a:blip r:embed="rId3"/>
          <a:stretch>
            <a:fillRect/>
          </a:stretch>
        </p:blipFill>
        <p:spPr>
          <a:xfrm>
            <a:off x="2146736" y="3022163"/>
            <a:ext cx="4695023" cy="496035"/>
          </a:xfrm>
          <a:prstGeom prst="rect">
            <a:avLst/>
          </a:prstGeom>
        </p:spPr>
      </p:pic>
      <p:grpSp>
        <p:nvGrpSpPr>
          <p:cNvPr id="11" name="Group 10">
            <a:extLst>
              <a:ext uri="{FF2B5EF4-FFF2-40B4-BE49-F238E27FC236}">
                <a16:creationId xmlns:a16="http://schemas.microsoft.com/office/drawing/2014/main" id="{C3A04987-1F21-2B8B-2640-2BDD8F1E7618}"/>
              </a:ext>
            </a:extLst>
          </p:cNvPr>
          <p:cNvGrpSpPr/>
          <p:nvPr/>
        </p:nvGrpSpPr>
        <p:grpSpPr>
          <a:xfrm>
            <a:off x="1487269" y="3670125"/>
            <a:ext cx="6117465" cy="338554"/>
            <a:chOff x="1642055" y="3515584"/>
            <a:chExt cx="6117465" cy="338554"/>
          </a:xfrm>
        </p:grpSpPr>
        <p:sp>
          <p:nvSpPr>
            <p:cNvPr id="8" name="TextBox 7">
              <a:extLst>
                <a:ext uri="{FF2B5EF4-FFF2-40B4-BE49-F238E27FC236}">
                  <a16:creationId xmlns:a16="http://schemas.microsoft.com/office/drawing/2014/main" id="{BACC53C9-91F2-70D7-4441-8AA7B0B19EB8}"/>
                </a:ext>
              </a:extLst>
            </p:cNvPr>
            <p:cNvSpPr txBox="1"/>
            <p:nvPr/>
          </p:nvSpPr>
          <p:spPr>
            <a:xfrm>
              <a:off x="1642055" y="3515584"/>
              <a:ext cx="6117465" cy="338554"/>
            </a:xfrm>
            <a:prstGeom prst="rect">
              <a:avLst/>
            </a:prstGeom>
            <a:noFill/>
          </p:spPr>
          <p:txBody>
            <a:bodyPr wrap="square">
              <a:spAutoFit/>
            </a:bodyPr>
            <a:lstStyle/>
            <a:p>
              <a:r>
                <a:rPr lang="en-US" sz="800" i="1" dirty="0">
                  <a:solidFill>
                    <a:schemeClr val="accent1"/>
                  </a:solidFill>
                </a:rPr>
                <a:t>where, θ is the </a:t>
              </a:r>
              <a:r>
                <a:rPr lang="en-US" sz="800" i="1" dirty="0" err="1">
                  <a:solidFill>
                    <a:schemeClr val="accent1"/>
                  </a:solidFill>
                </a:rPr>
                <a:t>convLSTM</a:t>
              </a:r>
              <a:r>
                <a:rPr lang="en-US" sz="800" i="1" dirty="0">
                  <a:solidFill>
                    <a:schemeClr val="accent1"/>
                  </a:solidFill>
                </a:rPr>
                <a:t> model, x is the input </a:t>
              </a:r>
              <a:r>
                <a:rPr lang="en-US" sz="800" i="1" dirty="0" err="1">
                  <a:solidFill>
                    <a:schemeClr val="accent1"/>
                  </a:solidFill>
                </a:rPr>
                <a:t>minicube</a:t>
              </a:r>
              <a:r>
                <a:rPr lang="en-US" sz="800" i="1" dirty="0">
                  <a:solidFill>
                    <a:schemeClr val="accent1"/>
                  </a:solidFill>
                </a:rPr>
                <a:t>,                      is the </a:t>
              </a:r>
              <a:r>
                <a:rPr lang="en-US" sz="800" i="1" dirty="0" err="1">
                  <a:solidFill>
                    <a:schemeClr val="accent1"/>
                  </a:solidFill>
                </a:rPr>
                <a:t>ith</a:t>
              </a:r>
              <a:r>
                <a:rPr lang="en-US" sz="800" i="1" dirty="0">
                  <a:solidFill>
                    <a:schemeClr val="accent1"/>
                  </a:solidFill>
                </a:rPr>
                <a:t> perturbation for meteorological variable </a:t>
              </a:r>
              <a:r>
                <a:rPr lang="en-US" sz="800" i="1" dirty="0" err="1">
                  <a:solidFill>
                    <a:schemeClr val="accent1"/>
                  </a:solidFill>
                </a:rPr>
                <a:t>meso</a:t>
              </a:r>
              <a:r>
                <a:rPr lang="en-US" sz="800" i="1" dirty="0">
                  <a:solidFill>
                    <a:schemeClr val="accent1"/>
                  </a:solidFill>
                </a:rPr>
                <a:t> and function EVI is computing the vegetation index</a:t>
              </a:r>
            </a:p>
          </p:txBody>
        </p:sp>
        <p:pic>
          <p:nvPicPr>
            <p:cNvPr id="10" name="Picture 9">
              <a:extLst>
                <a:ext uri="{FF2B5EF4-FFF2-40B4-BE49-F238E27FC236}">
                  <a16:creationId xmlns:a16="http://schemas.microsoft.com/office/drawing/2014/main" id="{C526AD4B-B3E8-CDAD-4B97-7779326980DD}"/>
                </a:ext>
              </a:extLst>
            </p:cNvPr>
            <p:cNvPicPr>
              <a:picLocks noChangeAspect="1"/>
            </p:cNvPicPr>
            <p:nvPr/>
          </p:nvPicPr>
          <p:blipFill>
            <a:blip r:embed="rId4"/>
            <a:stretch>
              <a:fillRect/>
            </a:stretch>
          </p:blipFill>
          <p:spPr>
            <a:xfrm>
              <a:off x="4351335" y="3561018"/>
              <a:ext cx="595398" cy="123843"/>
            </a:xfrm>
            <a:prstGeom prst="rect">
              <a:avLst/>
            </a:prstGeom>
          </p:spPr>
        </p:pic>
      </p:grpSp>
    </p:spTree>
    <p:extLst>
      <p:ext uri="{BB962C8B-B14F-4D97-AF65-F5344CB8AC3E}">
        <p14:creationId xmlns:p14="http://schemas.microsoft.com/office/powerpoint/2010/main" val="21217262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12">
          <a:extLst>
            <a:ext uri="{FF2B5EF4-FFF2-40B4-BE49-F238E27FC236}">
              <a16:creationId xmlns:a16="http://schemas.microsoft.com/office/drawing/2014/main" id="{FA282BEB-A414-F0EA-6235-3BFD71C33C74}"/>
            </a:ext>
          </a:extLst>
        </p:cNvPr>
        <p:cNvGrpSpPr/>
        <p:nvPr/>
      </p:nvGrpSpPr>
      <p:grpSpPr>
        <a:xfrm>
          <a:off x="0" y="0"/>
          <a:ext cx="0" cy="0"/>
          <a:chOff x="0" y="0"/>
          <a:chExt cx="0" cy="0"/>
        </a:xfrm>
      </p:grpSpPr>
      <p:sp>
        <p:nvSpPr>
          <p:cNvPr id="213" name="Google Shape;213;p37">
            <a:extLst>
              <a:ext uri="{FF2B5EF4-FFF2-40B4-BE49-F238E27FC236}">
                <a16:creationId xmlns:a16="http://schemas.microsoft.com/office/drawing/2014/main" id="{DA155268-CC79-94D6-C74A-88FCB8333553}"/>
              </a:ext>
            </a:extLst>
          </p:cNvPr>
          <p:cNvSpPr txBox="1">
            <a:spLocks noGrp="1"/>
          </p:cNvSpPr>
          <p:nvPr>
            <p:ph type="title"/>
          </p:nvPr>
        </p:nvSpPr>
        <p:spPr>
          <a:xfrm>
            <a:off x="186757" y="641400"/>
            <a:ext cx="8822014"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latin typeface="+mn-lt"/>
              </a:rPr>
              <a:t>Marginal Sensitivity of Meteorological Variables on Vegetation</a:t>
            </a:r>
            <a:endParaRPr dirty="0">
              <a:latin typeface="+mn-lt"/>
            </a:endParaRPr>
          </a:p>
        </p:txBody>
      </p:sp>
      <p:sp>
        <p:nvSpPr>
          <p:cNvPr id="214" name="Google Shape;214;p37">
            <a:extLst>
              <a:ext uri="{FF2B5EF4-FFF2-40B4-BE49-F238E27FC236}">
                <a16:creationId xmlns:a16="http://schemas.microsoft.com/office/drawing/2014/main" id="{A13C2AE6-90B1-5888-EEBC-259EDB924A05}"/>
              </a:ext>
            </a:extLst>
          </p:cNvPr>
          <p:cNvSpPr txBox="1">
            <a:spLocks noGrp="1"/>
          </p:cNvSpPr>
          <p:nvPr>
            <p:ph type="body" idx="1"/>
          </p:nvPr>
        </p:nvSpPr>
        <p:spPr>
          <a:xfrm>
            <a:off x="282857" y="1484645"/>
            <a:ext cx="8526292" cy="132295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US" sz="1400" b="1" dirty="0">
                <a:solidFill>
                  <a:srgbClr val="000000"/>
                </a:solidFill>
                <a:latin typeface="Arial"/>
                <a:ea typeface="Arial"/>
                <a:cs typeface="Arial"/>
                <a:sym typeface="Arial"/>
              </a:rPr>
              <a:t>Challenge in aggregating timeseries sensitivities: </a:t>
            </a:r>
          </a:p>
          <a:p>
            <a:pPr marL="0" lvl="0" indent="0" algn="l" rtl="0">
              <a:spcBef>
                <a:spcPts val="1200"/>
              </a:spcBef>
              <a:spcAft>
                <a:spcPts val="0"/>
              </a:spcAft>
              <a:buNone/>
            </a:pPr>
            <a:r>
              <a:rPr lang="en-US" sz="1100" dirty="0">
                <a:solidFill>
                  <a:srgbClr val="000000"/>
                </a:solidFill>
                <a:latin typeface="Arial"/>
                <a:ea typeface="Arial"/>
                <a:cs typeface="Arial"/>
                <a:sym typeface="Arial"/>
              </a:rPr>
              <a:t>Evaluating sensitivity in time-series variables becomes challenging. In time-series predictions, changes in the output are influenced not only by inputs from the current timestep but also by inputs from previous timesteps. The presence of trends, rather than fluctuating values around a mean throughout the timesteps indicates that older inputs significantly contribute to the output.</a:t>
            </a:r>
            <a:endParaRPr lang="en" sz="1100" dirty="0">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51B58B6E-3406-B889-45FD-A002DA95927E}"/>
              </a:ext>
            </a:extLst>
          </p:cNvPr>
          <p:cNvPicPr>
            <a:picLocks noChangeAspect="1"/>
          </p:cNvPicPr>
          <p:nvPr/>
        </p:nvPicPr>
        <p:blipFill>
          <a:blip r:embed="rId3"/>
          <a:stretch>
            <a:fillRect/>
          </a:stretch>
        </p:blipFill>
        <p:spPr>
          <a:xfrm>
            <a:off x="1713010" y="2807595"/>
            <a:ext cx="5717980" cy="1766221"/>
          </a:xfrm>
          <a:prstGeom prst="rect">
            <a:avLst/>
          </a:prstGeom>
        </p:spPr>
      </p:pic>
      <p:sp>
        <p:nvSpPr>
          <p:cNvPr id="6" name="TextBox 5">
            <a:extLst>
              <a:ext uri="{FF2B5EF4-FFF2-40B4-BE49-F238E27FC236}">
                <a16:creationId xmlns:a16="http://schemas.microsoft.com/office/drawing/2014/main" id="{836E6526-5F20-D750-6473-6DA385899064}"/>
              </a:ext>
            </a:extLst>
          </p:cNvPr>
          <p:cNvSpPr txBox="1"/>
          <p:nvPr/>
        </p:nvSpPr>
        <p:spPr>
          <a:xfrm>
            <a:off x="2917070" y="4676847"/>
            <a:ext cx="3361387" cy="338554"/>
          </a:xfrm>
          <a:prstGeom prst="rect">
            <a:avLst/>
          </a:prstGeom>
          <a:noFill/>
        </p:spPr>
        <p:txBody>
          <a:bodyPr wrap="square">
            <a:spAutoFit/>
          </a:bodyPr>
          <a:lstStyle/>
          <a:p>
            <a:r>
              <a:rPr lang="en-IN" sz="800" b="1" dirty="0">
                <a:solidFill>
                  <a:schemeClr val="accent1"/>
                </a:solidFill>
              </a:rPr>
              <a:t>a</a:t>
            </a:r>
            <a:r>
              <a:rPr lang="en-IN" sz="800" dirty="0">
                <a:solidFill>
                  <a:schemeClr val="accent1"/>
                </a:solidFill>
              </a:rPr>
              <a:t>: Model’s output on precipitation based perturbations</a:t>
            </a:r>
          </a:p>
          <a:p>
            <a:r>
              <a:rPr lang="en-IN" sz="800" b="1" dirty="0">
                <a:solidFill>
                  <a:schemeClr val="accent1"/>
                </a:solidFill>
              </a:rPr>
              <a:t>b</a:t>
            </a:r>
            <a:r>
              <a:rPr lang="en-IN" sz="800" dirty="0">
                <a:solidFill>
                  <a:schemeClr val="accent1"/>
                </a:solidFill>
              </a:rPr>
              <a:t>: Difference between the base signal and the perturbed signal</a:t>
            </a:r>
          </a:p>
        </p:txBody>
      </p:sp>
    </p:spTree>
    <p:extLst>
      <p:ext uri="{BB962C8B-B14F-4D97-AF65-F5344CB8AC3E}">
        <p14:creationId xmlns:p14="http://schemas.microsoft.com/office/powerpoint/2010/main" val="20051180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12">
          <a:extLst>
            <a:ext uri="{FF2B5EF4-FFF2-40B4-BE49-F238E27FC236}">
              <a16:creationId xmlns:a16="http://schemas.microsoft.com/office/drawing/2014/main" id="{3A404DA6-0BB9-7613-CCCA-D15A598924F8}"/>
            </a:ext>
          </a:extLst>
        </p:cNvPr>
        <p:cNvGrpSpPr/>
        <p:nvPr/>
      </p:nvGrpSpPr>
      <p:grpSpPr>
        <a:xfrm>
          <a:off x="0" y="0"/>
          <a:ext cx="0" cy="0"/>
          <a:chOff x="0" y="0"/>
          <a:chExt cx="0" cy="0"/>
        </a:xfrm>
      </p:grpSpPr>
      <p:sp>
        <p:nvSpPr>
          <p:cNvPr id="213" name="Google Shape;213;p37">
            <a:extLst>
              <a:ext uri="{FF2B5EF4-FFF2-40B4-BE49-F238E27FC236}">
                <a16:creationId xmlns:a16="http://schemas.microsoft.com/office/drawing/2014/main" id="{D3AFA16C-59CB-2829-8D7E-F1F82C5F2EDD}"/>
              </a:ext>
            </a:extLst>
          </p:cNvPr>
          <p:cNvSpPr txBox="1">
            <a:spLocks noGrp="1"/>
          </p:cNvSpPr>
          <p:nvPr>
            <p:ph type="title"/>
          </p:nvPr>
        </p:nvSpPr>
        <p:spPr>
          <a:xfrm>
            <a:off x="186757" y="641400"/>
            <a:ext cx="8822014"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latin typeface="+mn-lt"/>
              </a:rPr>
              <a:t>Marginal Sensitivity of Meteorological Variables on Vegetation</a:t>
            </a:r>
            <a:endParaRPr dirty="0">
              <a:latin typeface="+mn-lt"/>
            </a:endParaRPr>
          </a:p>
        </p:txBody>
      </p:sp>
      <p:sp>
        <p:nvSpPr>
          <p:cNvPr id="214" name="Google Shape;214;p37">
            <a:extLst>
              <a:ext uri="{FF2B5EF4-FFF2-40B4-BE49-F238E27FC236}">
                <a16:creationId xmlns:a16="http://schemas.microsoft.com/office/drawing/2014/main" id="{3557E6F1-9C43-30E4-CBE0-D6CC30B86D0D}"/>
              </a:ext>
            </a:extLst>
          </p:cNvPr>
          <p:cNvSpPr txBox="1">
            <a:spLocks noGrp="1"/>
          </p:cNvSpPr>
          <p:nvPr>
            <p:ph type="body" idx="1"/>
          </p:nvPr>
        </p:nvSpPr>
        <p:spPr>
          <a:xfrm>
            <a:off x="282857" y="1484645"/>
            <a:ext cx="8526292" cy="1087105"/>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US" sz="1400" b="1" dirty="0">
                <a:solidFill>
                  <a:srgbClr val="000000"/>
                </a:solidFill>
                <a:latin typeface="Arial"/>
                <a:ea typeface="Arial"/>
                <a:cs typeface="Arial"/>
                <a:sym typeface="Arial"/>
              </a:rPr>
              <a:t>Analyzing Influence of Previous Timesteps: </a:t>
            </a:r>
          </a:p>
          <a:p>
            <a:pPr marL="0" lvl="0" indent="0" algn="l" rtl="0">
              <a:spcBef>
                <a:spcPts val="1200"/>
              </a:spcBef>
              <a:spcAft>
                <a:spcPts val="0"/>
              </a:spcAft>
              <a:buNone/>
            </a:pPr>
            <a:r>
              <a:rPr lang="en-US" sz="1100" dirty="0">
                <a:solidFill>
                  <a:srgbClr val="000000"/>
                </a:solidFill>
                <a:latin typeface="Arial"/>
                <a:ea typeface="Arial"/>
                <a:cs typeface="Arial"/>
                <a:sym typeface="Arial"/>
              </a:rPr>
              <a:t>To assess the linear influence of past EVI values on the current EVI predictions,  we conducted </a:t>
            </a:r>
            <a:r>
              <a:rPr lang="en-US" sz="1100" b="1" dirty="0">
                <a:solidFill>
                  <a:srgbClr val="000000"/>
                </a:solidFill>
                <a:latin typeface="Arial"/>
                <a:ea typeface="Arial"/>
                <a:cs typeface="Arial"/>
                <a:sym typeface="Arial"/>
              </a:rPr>
              <a:t>Partial Autocorrelation Function </a:t>
            </a:r>
            <a:r>
              <a:rPr lang="en-US" sz="1100" dirty="0">
                <a:solidFill>
                  <a:srgbClr val="000000"/>
                </a:solidFill>
                <a:latin typeface="Arial"/>
                <a:ea typeface="Arial"/>
                <a:cs typeface="Arial"/>
                <a:sym typeface="Arial"/>
              </a:rPr>
              <a:t>(PACF) analysis on over 230,000 model output signals. This analysis included signals both with and without input perturbations.</a:t>
            </a:r>
            <a:endParaRPr lang="en" sz="1100" dirty="0">
              <a:solidFill>
                <a:srgbClr val="000000"/>
              </a:solidFill>
              <a:latin typeface="Arial"/>
              <a:ea typeface="Arial"/>
              <a:cs typeface="Arial"/>
              <a:sym typeface="Arial"/>
            </a:endParaRPr>
          </a:p>
        </p:txBody>
      </p:sp>
      <p:pic>
        <p:nvPicPr>
          <p:cNvPr id="9" name="Picture 8">
            <a:extLst>
              <a:ext uri="{FF2B5EF4-FFF2-40B4-BE49-F238E27FC236}">
                <a16:creationId xmlns:a16="http://schemas.microsoft.com/office/drawing/2014/main" id="{D7BC2A67-7E8A-04BD-0D17-7EA2B1567684}"/>
              </a:ext>
            </a:extLst>
          </p:cNvPr>
          <p:cNvPicPr>
            <a:picLocks noChangeAspect="1"/>
          </p:cNvPicPr>
          <p:nvPr/>
        </p:nvPicPr>
        <p:blipFill>
          <a:blip r:embed="rId3"/>
          <a:stretch>
            <a:fillRect/>
          </a:stretch>
        </p:blipFill>
        <p:spPr>
          <a:xfrm>
            <a:off x="2111896" y="2649018"/>
            <a:ext cx="4868214" cy="1460464"/>
          </a:xfrm>
          <a:prstGeom prst="rect">
            <a:avLst/>
          </a:prstGeom>
        </p:spPr>
      </p:pic>
      <p:sp>
        <p:nvSpPr>
          <p:cNvPr id="15" name="TextBox 14">
            <a:extLst>
              <a:ext uri="{FF2B5EF4-FFF2-40B4-BE49-F238E27FC236}">
                <a16:creationId xmlns:a16="http://schemas.microsoft.com/office/drawing/2014/main" id="{98829FE1-430D-F53E-A107-3B7A5D8C839E}"/>
              </a:ext>
            </a:extLst>
          </p:cNvPr>
          <p:cNvSpPr txBox="1"/>
          <p:nvPr/>
        </p:nvSpPr>
        <p:spPr>
          <a:xfrm>
            <a:off x="282857" y="4087472"/>
            <a:ext cx="8416821" cy="600164"/>
          </a:xfrm>
          <a:prstGeom prst="rect">
            <a:avLst/>
          </a:prstGeom>
          <a:noFill/>
        </p:spPr>
        <p:txBody>
          <a:bodyPr wrap="square">
            <a:spAutoFit/>
          </a:bodyPr>
          <a:lstStyle/>
          <a:p>
            <a:r>
              <a:rPr lang="en-IN" sz="1100" dirty="0"/>
              <a:t>The results revealed strong evidence that the model heavily relies on the immediate past timestep (lag 1) to make predictions for the current timestep, with a median PACF value of 0.8. Additionally, the standard deviation from this median was remarkably low, around 0.06, indicating consistent behaviour across the samples.</a:t>
            </a:r>
          </a:p>
        </p:txBody>
      </p:sp>
    </p:spTree>
    <p:extLst>
      <p:ext uri="{BB962C8B-B14F-4D97-AF65-F5344CB8AC3E}">
        <p14:creationId xmlns:p14="http://schemas.microsoft.com/office/powerpoint/2010/main" val="11931919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12">
          <a:extLst>
            <a:ext uri="{FF2B5EF4-FFF2-40B4-BE49-F238E27FC236}">
              <a16:creationId xmlns:a16="http://schemas.microsoft.com/office/drawing/2014/main" id="{447974A0-57FD-D5D9-56EB-EB6A4689EF00}"/>
            </a:ext>
          </a:extLst>
        </p:cNvPr>
        <p:cNvGrpSpPr/>
        <p:nvPr/>
      </p:nvGrpSpPr>
      <p:grpSpPr>
        <a:xfrm>
          <a:off x="0" y="0"/>
          <a:ext cx="0" cy="0"/>
          <a:chOff x="0" y="0"/>
          <a:chExt cx="0" cy="0"/>
        </a:xfrm>
      </p:grpSpPr>
      <p:sp>
        <p:nvSpPr>
          <p:cNvPr id="213" name="Google Shape;213;p37">
            <a:extLst>
              <a:ext uri="{FF2B5EF4-FFF2-40B4-BE49-F238E27FC236}">
                <a16:creationId xmlns:a16="http://schemas.microsoft.com/office/drawing/2014/main" id="{567D26FE-ED4F-D91E-A122-E7DEFE774932}"/>
              </a:ext>
            </a:extLst>
          </p:cNvPr>
          <p:cNvSpPr txBox="1">
            <a:spLocks noGrp="1"/>
          </p:cNvSpPr>
          <p:nvPr>
            <p:ph type="title"/>
          </p:nvPr>
        </p:nvSpPr>
        <p:spPr>
          <a:xfrm>
            <a:off x="186757" y="641400"/>
            <a:ext cx="8822014"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latin typeface="+mn-lt"/>
              </a:rPr>
              <a:t>Marginal Sensitivity of Meteorological Variables on Vegetation</a:t>
            </a:r>
            <a:endParaRPr dirty="0">
              <a:latin typeface="+mn-lt"/>
            </a:endParaRPr>
          </a:p>
        </p:txBody>
      </p:sp>
      <p:sp>
        <p:nvSpPr>
          <p:cNvPr id="214" name="Google Shape;214;p37">
            <a:extLst>
              <a:ext uri="{FF2B5EF4-FFF2-40B4-BE49-F238E27FC236}">
                <a16:creationId xmlns:a16="http://schemas.microsoft.com/office/drawing/2014/main" id="{67CBD3DB-8A41-F42D-A469-5C3FBE9C9E05}"/>
              </a:ext>
            </a:extLst>
          </p:cNvPr>
          <p:cNvSpPr txBox="1">
            <a:spLocks noGrp="1"/>
          </p:cNvSpPr>
          <p:nvPr>
            <p:ph type="body" idx="1"/>
          </p:nvPr>
        </p:nvSpPr>
        <p:spPr>
          <a:xfrm>
            <a:off x="282857" y="1484646"/>
            <a:ext cx="8526292" cy="1477496"/>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US" sz="1400" b="1" dirty="0">
                <a:solidFill>
                  <a:srgbClr val="000000"/>
                </a:solidFill>
                <a:latin typeface="Arial"/>
                <a:ea typeface="Arial"/>
                <a:cs typeface="Arial"/>
                <a:sym typeface="Arial"/>
              </a:rPr>
              <a:t>Removing Influences of Previous Timesteps: </a:t>
            </a:r>
          </a:p>
          <a:p>
            <a:pPr marL="0" lvl="0" indent="0" algn="l" rtl="0">
              <a:spcBef>
                <a:spcPts val="1200"/>
              </a:spcBef>
              <a:spcAft>
                <a:spcPts val="0"/>
              </a:spcAft>
              <a:buNone/>
            </a:pPr>
            <a:r>
              <a:rPr lang="en-US" sz="1100" dirty="0">
                <a:solidFill>
                  <a:srgbClr val="000000"/>
                </a:solidFill>
                <a:latin typeface="Arial"/>
                <a:ea typeface="Arial"/>
                <a:cs typeface="Arial"/>
                <a:sym typeface="Arial"/>
              </a:rPr>
              <a:t>Since the lag-1 timestep contributes the most to the model’s predictions, we decided  to mitigate its linear influence by approximating an AR(1) model and subtracting it from the EVI signals, This operation isolates the residual, which represents variations not explained by lag-1 dependencies. The residual highlights ”current” effects, making it particularly useful in sensitivity analysis.</a:t>
            </a:r>
            <a:endParaRPr lang="en" sz="1100" dirty="0">
              <a:solidFill>
                <a:srgbClr val="000000"/>
              </a:solidFill>
              <a:latin typeface="Arial"/>
              <a:ea typeface="Arial"/>
              <a:cs typeface="Arial"/>
              <a:sym typeface="Arial"/>
            </a:endParaRPr>
          </a:p>
        </p:txBody>
      </p:sp>
      <p:pic>
        <p:nvPicPr>
          <p:cNvPr id="10" name="Picture 9">
            <a:extLst>
              <a:ext uri="{FF2B5EF4-FFF2-40B4-BE49-F238E27FC236}">
                <a16:creationId xmlns:a16="http://schemas.microsoft.com/office/drawing/2014/main" id="{C847770E-9E46-FEED-4256-DE63091D1044}"/>
              </a:ext>
            </a:extLst>
          </p:cNvPr>
          <p:cNvPicPr>
            <a:picLocks noChangeAspect="1"/>
          </p:cNvPicPr>
          <p:nvPr/>
        </p:nvPicPr>
        <p:blipFill>
          <a:blip r:embed="rId3"/>
          <a:stretch>
            <a:fillRect/>
          </a:stretch>
        </p:blipFill>
        <p:spPr>
          <a:xfrm>
            <a:off x="499195" y="3186475"/>
            <a:ext cx="3781015" cy="1286097"/>
          </a:xfrm>
          <a:prstGeom prst="rect">
            <a:avLst/>
          </a:prstGeom>
        </p:spPr>
      </p:pic>
      <p:grpSp>
        <p:nvGrpSpPr>
          <p:cNvPr id="12" name="Group 11">
            <a:extLst>
              <a:ext uri="{FF2B5EF4-FFF2-40B4-BE49-F238E27FC236}">
                <a16:creationId xmlns:a16="http://schemas.microsoft.com/office/drawing/2014/main" id="{21E8AF7E-28D8-CA44-8E29-65F43F3013AD}"/>
              </a:ext>
            </a:extLst>
          </p:cNvPr>
          <p:cNvGrpSpPr/>
          <p:nvPr/>
        </p:nvGrpSpPr>
        <p:grpSpPr>
          <a:xfrm>
            <a:off x="4402827" y="2859108"/>
            <a:ext cx="4241978" cy="2120989"/>
            <a:chOff x="4372150" y="2917063"/>
            <a:chExt cx="4241978" cy="2120989"/>
          </a:xfrm>
        </p:grpSpPr>
        <p:pic>
          <p:nvPicPr>
            <p:cNvPr id="7" name="Picture 6">
              <a:extLst>
                <a:ext uri="{FF2B5EF4-FFF2-40B4-BE49-F238E27FC236}">
                  <a16:creationId xmlns:a16="http://schemas.microsoft.com/office/drawing/2014/main" id="{98CFF3A7-0B5F-39D8-6271-62135CC73647}"/>
                </a:ext>
              </a:extLst>
            </p:cNvPr>
            <p:cNvPicPr>
              <a:picLocks noChangeAspect="1"/>
            </p:cNvPicPr>
            <p:nvPr/>
          </p:nvPicPr>
          <p:blipFill>
            <a:blip r:embed="rId4"/>
            <a:stretch>
              <a:fillRect/>
            </a:stretch>
          </p:blipFill>
          <p:spPr>
            <a:xfrm>
              <a:off x="4372150" y="2917063"/>
              <a:ext cx="4241978" cy="2120989"/>
            </a:xfrm>
            <a:prstGeom prst="rect">
              <a:avLst/>
            </a:prstGeom>
          </p:spPr>
        </p:pic>
        <p:sp>
          <p:nvSpPr>
            <p:cNvPr id="11" name="Rectangle 10">
              <a:extLst>
                <a:ext uri="{FF2B5EF4-FFF2-40B4-BE49-F238E27FC236}">
                  <a16:creationId xmlns:a16="http://schemas.microsoft.com/office/drawing/2014/main" id="{CEDBD5DA-C006-82E8-F2E3-71752DAED73F}"/>
                </a:ext>
              </a:extLst>
            </p:cNvPr>
            <p:cNvSpPr/>
            <p:nvPr/>
          </p:nvSpPr>
          <p:spPr>
            <a:xfrm>
              <a:off x="5962918" y="3186475"/>
              <a:ext cx="946597" cy="1491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6746533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12">
          <a:extLst>
            <a:ext uri="{FF2B5EF4-FFF2-40B4-BE49-F238E27FC236}">
              <a16:creationId xmlns:a16="http://schemas.microsoft.com/office/drawing/2014/main" id="{422241C1-4E04-B3A4-6206-F4A03B835404}"/>
            </a:ext>
          </a:extLst>
        </p:cNvPr>
        <p:cNvGrpSpPr/>
        <p:nvPr/>
      </p:nvGrpSpPr>
      <p:grpSpPr>
        <a:xfrm>
          <a:off x="0" y="0"/>
          <a:ext cx="0" cy="0"/>
          <a:chOff x="0" y="0"/>
          <a:chExt cx="0" cy="0"/>
        </a:xfrm>
      </p:grpSpPr>
      <p:sp>
        <p:nvSpPr>
          <p:cNvPr id="213" name="Google Shape;213;p37">
            <a:extLst>
              <a:ext uri="{FF2B5EF4-FFF2-40B4-BE49-F238E27FC236}">
                <a16:creationId xmlns:a16="http://schemas.microsoft.com/office/drawing/2014/main" id="{304CE2E1-03F5-F796-EEFC-3B6700C77BFC}"/>
              </a:ext>
            </a:extLst>
          </p:cNvPr>
          <p:cNvSpPr txBox="1">
            <a:spLocks noGrp="1"/>
          </p:cNvSpPr>
          <p:nvPr>
            <p:ph type="title"/>
          </p:nvPr>
        </p:nvSpPr>
        <p:spPr>
          <a:xfrm>
            <a:off x="186757" y="641400"/>
            <a:ext cx="8822014"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latin typeface="+mn-lt"/>
              </a:rPr>
              <a:t>Marginal Sensitivity of Meteorological Variables on Vegetation</a:t>
            </a:r>
            <a:endParaRPr dirty="0">
              <a:latin typeface="+mn-lt"/>
            </a:endParaRPr>
          </a:p>
        </p:txBody>
      </p:sp>
      <p:sp>
        <p:nvSpPr>
          <p:cNvPr id="214" name="Google Shape;214;p37">
            <a:extLst>
              <a:ext uri="{FF2B5EF4-FFF2-40B4-BE49-F238E27FC236}">
                <a16:creationId xmlns:a16="http://schemas.microsoft.com/office/drawing/2014/main" id="{B612FF21-0A29-DC36-A2DD-5CEBD6247DD5}"/>
              </a:ext>
            </a:extLst>
          </p:cNvPr>
          <p:cNvSpPr txBox="1">
            <a:spLocks noGrp="1"/>
          </p:cNvSpPr>
          <p:nvPr>
            <p:ph type="body" idx="1"/>
          </p:nvPr>
        </p:nvSpPr>
        <p:spPr>
          <a:xfrm>
            <a:off x="282857" y="1446012"/>
            <a:ext cx="8526292" cy="653247"/>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US" sz="1400" b="1" dirty="0">
                <a:solidFill>
                  <a:srgbClr val="000000"/>
                </a:solidFill>
                <a:latin typeface="Arial"/>
                <a:ea typeface="Arial"/>
                <a:cs typeface="Arial"/>
                <a:sym typeface="Arial"/>
              </a:rPr>
              <a:t>Results: </a:t>
            </a:r>
          </a:p>
        </p:txBody>
      </p:sp>
      <p:pic>
        <p:nvPicPr>
          <p:cNvPr id="3" name="Picture 2">
            <a:extLst>
              <a:ext uri="{FF2B5EF4-FFF2-40B4-BE49-F238E27FC236}">
                <a16:creationId xmlns:a16="http://schemas.microsoft.com/office/drawing/2014/main" id="{7AB98EF6-44D2-B3A0-2546-7ED7AD675475}"/>
              </a:ext>
            </a:extLst>
          </p:cNvPr>
          <p:cNvPicPr>
            <a:picLocks noChangeAspect="1"/>
          </p:cNvPicPr>
          <p:nvPr/>
        </p:nvPicPr>
        <p:blipFill>
          <a:blip r:embed="rId3"/>
          <a:srcRect r="1479"/>
          <a:stretch/>
        </p:blipFill>
        <p:spPr>
          <a:xfrm>
            <a:off x="574481" y="1946942"/>
            <a:ext cx="7943044" cy="1612455"/>
          </a:xfrm>
          <a:prstGeom prst="rect">
            <a:avLst/>
          </a:prstGeom>
        </p:spPr>
      </p:pic>
      <p:pic>
        <p:nvPicPr>
          <p:cNvPr id="5" name="Picture 4">
            <a:extLst>
              <a:ext uri="{FF2B5EF4-FFF2-40B4-BE49-F238E27FC236}">
                <a16:creationId xmlns:a16="http://schemas.microsoft.com/office/drawing/2014/main" id="{2FA7DB9A-7DD3-A587-D9D1-0373ADA0F6A4}"/>
              </a:ext>
            </a:extLst>
          </p:cNvPr>
          <p:cNvPicPr>
            <a:picLocks noChangeAspect="1"/>
          </p:cNvPicPr>
          <p:nvPr/>
        </p:nvPicPr>
        <p:blipFill>
          <a:blip r:embed="rId4"/>
          <a:stretch>
            <a:fillRect/>
          </a:stretch>
        </p:blipFill>
        <p:spPr>
          <a:xfrm>
            <a:off x="540862" y="3537664"/>
            <a:ext cx="8062276" cy="1612455"/>
          </a:xfrm>
          <a:prstGeom prst="rect">
            <a:avLst/>
          </a:prstGeom>
        </p:spPr>
      </p:pic>
    </p:spTree>
    <p:extLst>
      <p:ext uri="{BB962C8B-B14F-4D97-AF65-F5344CB8AC3E}">
        <p14:creationId xmlns:p14="http://schemas.microsoft.com/office/powerpoint/2010/main" val="1528517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12">
          <a:extLst>
            <a:ext uri="{FF2B5EF4-FFF2-40B4-BE49-F238E27FC236}">
              <a16:creationId xmlns:a16="http://schemas.microsoft.com/office/drawing/2014/main" id="{30A67468-0F0F-2CCA-FBAE-969D13DD16C4}"/>
            </a:ext>
          </a:extLst>
        </p:cNvPr>
        <p:cNvGrpSpPr/>
        <p:nvPr/>
      </p:nvGrpSpPr>
      <p:grpSpPr>
        <a:xfrm>
          <a:off x="0" y="0"/>
          <a:ext cx="0" cy="0"/>
          <a:chOff x="0" y="0"/>
          <a:chExt cx="0" cy="0"/>
        </a:xfrm>
      </p:grpSpPr>
      <p:sp>
        <p:nvSpPr>
          <p:cNvPr id="213" name="Google Shape;213;p37">
            <a:extLst>
              <a:ext uri="{FF2B5EF4-FFF2-40B4-BE49-F238E27FC236}">
                <a16:creationId xmlns:a16="http://schemas.microsoft.com/office/drawing/2014/main" id="{C03967CE-AE9E-D568-5CB9-5C15C733B409}"/>
              </a:ext>
            </a:extLst>
          </p:cNvPr>
          <p:cNvSpPr txBox="1">
            <a:spLocks noGrp="1"/>
          </p:cNvSpPr>
          <p:nvPr>
            <p:ph type="title"/>
          </p:nvPr>
        </p:nvSpPr>
        <p:spPr>
          <a:xfrm>
            <a:off x="186757" y="641400"/>
            <a:ext cx="8822014"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latin typeface="+mn-lt"/>
              </a:rPr>
              <a:t>Marginal Sensitivity of Meteorological Variables on Vegetation</a:t>
            </a:r>
            <a:endParaRPr dirty="0">
              <a:latin typeface="+mn-lt"/>
            </a:endParaRPr>
          </a:p>
        </p:txBody>
      </p:sp>
      <p:sp>
        <p:nvSpPr>
          <p:cNvPr id="214" name="Google Shape;214;p37">
            <a:extLst>
              <a:ext uri="{FF2B5EF4-FFF2-40B4-BE49-F238E27FC236}">
                <a16:creationId xmlns:a16="http://schemas.microsoft.com/office/drawing/2014/main" id="{203838BE-899E-FC9A-51D5-498C5C177D9B}"/>
              </a:ext>
            </a:extLst>
          </p:cNvPr>
          <p:cNvSpPr txBox="1">
            <a:spLocks noGrp="1"/>
          </p:cNvSpPr>
          <p:nvPr>
            <p:ph type="body" idx="1"/>
          </p:nvPr>
        </p:nvSpPr>
        <p:spPr>
          <a:xfrm>
            <a:off x="282857" y="1433134"/>
            <a:ext cx="8526292" cy="653247"/>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US" sz="1600" b="1" dirty="0">
                <a:solidFill>
                  <a:srgbClr val="000000"/>
                </a:solidFill>
                <a:latin typeface="Arial"/>
                <a:ea typeface="Arial"/>
                <a:cs typeface="Arial"/>
                <a:sym typeface="Arial"/>
              </a:rPr>
              <a:t>Overall Interpretations: </a:t>
            </a:r>
          </a:p>
        </p:txBody>
      </p:sp>
      <p:sp>
        <p:nvSpPr>
          <p:cNvPr id="9" name="TextBox 8">
            <a:extLst>
              <a:ext uri="{FF2B5EF4-FFF2-40B4-BE49-F238E27FC236}">
                <a16:creationId xmlns:a16="http://schemas.microsoft.com/office/drawing/2014/main" id="{51A27920-9088-6BEE-B5CD-BB5EF96CEEC8}"/>
              </a:ext>
            </a:extLst>
          </p:cNvPr>
          <p:cNvSpPr txBox="1"/>
          <p:nvPr/>
        </p:nvSpPr>
        <p:spPr>
          <a:xfrm>
            <a:off x="334852" y="2029548"/>
            <a:ext cx="8526291" cy="769441"/>
          </a:xfrm>
          <a:prstGeom prst="rect">
            <a:avLst/>
          </a:prstGeom>
          <a:noFill/>
        </p:spPr>
        <p:txBody>
          <a:bodyPr wrap="square">
            <a:spAutoFit/>
          </a:bodyPr>
          <a:lstStyle/>
          <a:p>
            <a:pPr lvl="8">
              <a:buSzPct val="160000"/>
            </a:pPr>
            <a:r>
              <a:rPr lang="en-US" sz="1100" dirty="0"/>
              <a:t>Values generally align with expectations.</a:t>
            </a:r>
          </a:p>
          <a:p>
            <a:pPr marL="171450" lvl="8" indent="-171450">
              <a:buSzPct val="160000"/>
              <a:buFont typeface="Arial" panose="020B0604020202020204" pitchFamily="34" charset="0"/>
              <a:buChar char="•"/>
            </a:pPr>
            <a:r>
              <a:rPr lang="en-US" sz="1100" dirty="0"/>
              <a:t>Temperature: Higher sensitivity in zones with greater seasonal variability.</a:t>
            </a:r>
          </a:p>
          <a:p>
            <a:pPr marL="171450" lvl="8" indent="-171450">
              <a:buSzPct val="160000"/>
              <a:buFont typeface="Arial" panose="020B0604020202020204" pitchFamily="34" charset="0"/>
              <a:buChar char="•"/>
            </a:pPr>
            <a:r>
              <a:rPr lang="en-US" sz="1100" dirty="0"/>
              <a:t>Pressure: Uniformly low sensitivity across all zones.</a:t>
            </a:r>
          </a:p>
          <a:p>
            <a:pPr marL="171450" lvl="8" indent="-171450">
              <a:buSzPct val="160000"/>
              <a:buFont typeface="Arial" panose="020B0604020202020204" pitchFamily="34" charset="0"/>
              <a:buChar char="•"/>
            </a:pPr>
            <a:r>
              <a:rPr lang="en-US" sz="1100" dirty="0"/>
              <a:t>Precipitation: Dominates across all zones, reflecting its primary influence on vegetation.</a:t>
            </a:r>
          </a:p>
        </p:txBody>
      </p:sp>
      <p:sp>
        <p:nvSpPr>
          <p:cNvPr id="3" name="TextBox 2">
            <a:extLst>
              <a:ext uri="{FF2B5EF4-FFF2-40B4-BE49-F238E27FC236}">
                <a16:creationId xmlns:a16="http://schemas.microsoft.com/office/drawing/2014/main" id="{661FF5F4-8B79-6784-2C0A-4A99619DDBBC}"/>
              </a:ext>
            </a:extLst>
          </p:cNvPr>
          <p:cNvSpPr txBox="1"/>
          <p:nvPr/>
        </p:nvSpPr>
        <p:spPr>
          <a:xfrm>
            <a:off x="308854" y="2882496"/>
            <a:ext cx="8474297" cy="938719"/>
          </a:xfrm>
          <a:prstGeom prst="rect">
            <a:avLst/>
          </a:prstGeom>
          <a:noFill/>
        </p:spPr>
        <p:txBody>
          <a:bodyPr wrap="square">
            <a:spAutoFit/>
          </a:bodyPr>
          <a:lstStyle/>
          <a:p>
            <a:pPr lvl="8">
              <a:buSzPct val="160000"/>
            </a:pPr>
            <a:r>
              <a:rPr lang="en-US" sz="1100" dirty="0"/>
              <a:t>Concerns:</a:t>
            </a:r>
          </a:p>
          <a:p>
            <a:pPr marL="171450" lvl="8" indent="-171450">
              <a:buSzPct val="160000"/>
              <a:buFont typeface="Arial" panose="020B0604020202020204" pitchFamily="34" charset="0"/>
              <a:buChar char="•"/>
            </a:pPr>
            <a:r>
              <a:rPr lang="en-US" sz="1100" dirty="0" err="1"/>
              <a:t>Dfc</a:t>
            </a:r>
            <a:r>
              <a:rPr lang="en-US" sz="1100" dirty="0"/>
              <a:t> Climate: While data scarcity limits insights, temperature sensitivity could be slightly higher in Spring and Summer to better reflect the shorter growing season in subarctic zones.</a:t>
            </a:r>
          </a:p>
          <a:p>
            <a:pPr marL="171450" lvl="8" indent="-171450">
              <a:buSzPct val="160000"/>
              <a:buFont typeface="Arial" panose="020B0604020202020204" pitchFamily="34" charset="0"/>
              <a:buChar char="•"/>
            </a:pPr>
            <a:r>
              <a:rPr lang="en-US" sz="1100" dirty="0"/>
              <a:t>Winter Sensitivity: Slightly higher precipitation sensitivity for </a:t>
            </a:r>
            <a:r>
              <a:rPr lang="en-US" sz="1100" dirty="0" err="1"/>
              <a:t>Cfb</a:t>
            </a:r>
            <a:r>
              <a:rPr lang="en-US" sz="1100" dirty="0"/>
              <a:t> and </a:t>
            </a:r>
            <a:r>
              <a:rPr lang="en-US" sz="1100" dirty="0" err="1"/>
              <a:t>Dfb</a:t>
            </a:r>
            <a:r>
              <a:rPr lang="en-US" sz="1100" dirty="0"/>
              <a:t> in Winter could better reflect the role of snow in water availability. </a:t>
            </a:r>
            <a:r>
              <a:rPr lang="en-US" sz="1100" b="1" dirty="0"/>
              <a:t>(limited data samples can be the potential cause)</a:t>
            </a:r>
          </a:p>
        </p:txBody>
      </p:sp>
      <p:sp>
        <p:nvSpPr>
          <p:cNvPr id="8" name="TextBox 7">
            <a:extLst>
              <a:ext uri="{FF2B5EF4-FFF2-40B4-BE49-F238E27FC236}">
                <a16:creationId xmlns:a16="http://schemas.microsoft.com/office/drawing/2014/main" id="{78AB5878-C7E8-F6A2-3786-B56DCDA3623E}"/>
              </a:ext>
            </a:extLst>
          </p:cNvPr>
          <p:cNvSpPr txBox="1"/>
          <p:nvPr/>
        </p:nvSpPr>
        <p:spPr>
          <a:xfrm>
            <a:off x="308854" y="3904722"/>
            <a:ext cx="8474297" cy="600164"/>
          </a:xfrm>
          <a:prstGeom prst="rect">
            <a:avLst/>
          </a:prstGeom>
          <a:noFill/>
        </p:spPr>
        <p:txBody>
          <a:bodyPr wrap="square">
            <a:spAutoFit/>
          </a:bodyPr>
          <a:lstStyle/>
          <a:p>
            <a:r>
              <a:rPr lang="en-IN" sz="1100" dirty="0"/>
              <a:t>Conclusion: </a:t>
            </a:r>
          </a:p>
          <a:p>
            <a:pPr marL="171450" indent="-171450">
              <a:buSzPct val="160000"/>
              <a:buFont typeface="Arial" panose="020B0604020202020204" pitchFamily="34" charset="0"/>
              <a:buChar char="•"/>
            </a:pPr>
            <a:r>
              <a:rPr lang="en-US" sz="1100" i="1" dirty="0"/>
              <a:t>Overall, the sensitivity values demonstrate good relative alignment with the ecological and climatic characteristics of the </a:t>
            </a:r>
            <a:r>
              <a:rPr lang="en-US" sz="1100" i="1" dirty="0" err="1"/>
              <a:t>Köppen</a:t>
            </a:r>
            <a:r>
              <a:rPr lang="en-US" sz="1100" i="1" dirty="0"/>
              <a:t> zones.</a:t>
            </a:r>
          </a:p>
        </p:txBody>
      </p:sp>
    </p:spTree>
    <p:extLst>
      <p:ext uri="{BB962C8B-B14F-4D97-AF65-F5344CB8AC3E}">
        <p14:creationId xmlns:p14="http://schemas.microsoft.com/office/powerpoint/2010/main" val="2478157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4CCA3-E948-016F-C15D-2379DA36FF18}"/>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B21F6B93-7DEB-76BE-5A9F-746BD1BA46D5}"/>
              </a:ext>
            </a:extLst>
          </p:cNvPr>
          <p:cNvSpPr txBox="1"/>
          <p:nvPr/>
        </p:nvSpPr>
        <p:spPr>
          <a:xfrm>
            <a:off x="2291617" y="1763836"/>
            <a:ext cx="4560766" cy="1615827"/>
          </a:xfrm>
          <a:prstGeom prst="rect">
            <a:avLst/>
          </a:prstGeom>
          <a:noFill/>
        </p:spPr>
        <p:txBody>
          <a:bodyPr wrap="square">
            <a:spAutoFit/>
          </a:bodyPr>
          <a:lstStyle/>
          <a:p>
            <a:pPr algn="ctr"/>
            <a:r>
              <a:rPr lang="en-IN" sz="6600" dirty="0">
                <a:latin typeface="+mn-lt"/>
              </a:rPr>
              <a:t>Analysis</a:t>
            </a:r>
          </a:p>
          <a:p>
            <a:pPr algn="ctr"/>
            <a:r>
              <a:rPr lang="en-US" sz="3300" dirty="0">
                <a:latin typeface="+mn-lt"/>
              </a:rPr>
              <a:t>Sensitivity Correlations</a:t>
            </a:r>
            <a:endParaRPr lang="en-IN" sz="3300" dirty="0"/>
          </a:p>
        </p:txBody>
      </p:sp>
    </p:spTree>
    <p:extLst>
      <p:ext uri="{BB962C8B-B14F-4D97-AF65-F5344CB8AC3E}">
        <p14:creationId xmlns:p14="http://schemas.microsoft.com/office/powerpoint/2010/main" val="37122021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12">
          <a:extLst>
            <a:ext uri="{FF2B5EF4-FFF2-40B4-BE49-F238E27FC236}">
              <a16:creationId xmlns:a16="http://schemas.microsoft.com/office/drawing/2014/main" id="{9FCE11A5-3433-D625-68E4-A16A81F11FC9}"/>
            </a:ext>
          </a:extLst>
        </p:cNvPr>
        <p:cNvGrpSpPr/>
        <p:nvPr/>
      </p:nvGrpSpPr>
      <p:grpSpPr>
        <a:xfrm>
          <a:off x="0" y="0"/>
          <a:ext cx="0" cy="0"/>
          <a:chOff x="0" y="0"/>
          <a:chExt cx="0" cy="0"/>
        </a:xfrm>
      </p:grpSpPr>
      <p:sp>
        <p:nvSpPr>
          <p:cNvPr id="213" name="Google Shape;213;p37">
            <a:extLst>
              <a:ext uri="{FF2B5EF4-FFF2-40B4-BE49-F238E27FC236}">
                <a16:creationId xmlns:a16="http://schemas.microsoft.com/office/drawing/2014/main" id="{8A48C772-98A2-9DAA-5EFC-73708FF01BFD}"/>
              </a:ext>
            </a:extLst>
          </p:cNvPr>
          <p:cNvSpPr txBox="1">
            <a:spLocks noGrp="1"/>
          </p:cNvSpPr>
          <p:nvPr>
            <p:ph type="title"/>
          </p:nvPr>
        </p:nvSpPr>
        <p:spPr>
          <a:xfrm>
            <a:off x="186757" y="641400"/>
            <a:ext cx="8822014"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latin typeface="+mn-lt"/>
              </a:rPr>
              <a:t>Correlation Sensitivity Curve</a:t>
            </a:r>
            <a:endParaRPr dirty="0">
              <a:latin typeface="+mn-lt"/>
            </a:endParaRPr>
          </a:p>
        </p:txBody>
      </p:sp>
      <p:sp>
        <p:nvSpPr>
          <p:cNvPr id="214" name="Google Shape;214;p37">
            <a:extLst>
              <a:ext uri="{FF2B5EF4-FFF2-40B4-BE49-F238E27FC236}">
                <a16:creationId xmlns:a16="http://schemas.microsoft.com/office/drawing/2014/main" id="{CFC58846-2FBF-FA6F-5051-3A1E7B2E4194}"/>
              </a:ext>
            </a:extLst>
          </p:cNvPr>
          <p:cNvSpPr txBox="1">
            <a:spLocks noGrp="1"/>
          </p:cNvSpPr>
          <p:nvPr>
            <p:ph type="body" idx="1"/>
          </p:nvPr>
        </p:nvSpPr>
        <p:spPr>
          <a:xfrm>
            <a:off x="308854" y="1551978"/>
            <a:ext cx="8526292" cy="1019771"/>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US" sz="1100" dirty="0">
                <a:solidFill>
                  <a:srgbClr val="000000"/>
                </a:solidFill>
                <a:latin typeface="Arial"/>
                <a:ea typeface="Arial"/>
                <a:cs typeface="Arial"/>
                <a:sym typeface="Arial"/>
              </a:rPr>
              <a:t>Looking at the difference between the increasing value of the perturbed curve and the curve with no perturbations, it is clear that sensitivity does not exhibit a linear relationship. This finding highlights the complex and non-proportional dependency of sensitivity on variations in factors such as temperature, precipitation, and pressure.  Also, such insights are unattainable with random perturbations, emphasizing the need for meaningful perturbations</a:t>
            </a:r>
            <a:endParaRPr lang="en" sz="1100" dirty="0">
              <a:solidFill>
                <a:srgbClr val="000000"/>
              </a:solidFill>
              <a:latin typeface="Arial"/>
              <a:ea typeface="Arial"/>
              <a:cs typeface="Arial"/>
              <a:sym typeface="Arial"/>
            </a:endParaRPr>
          </a:p>
        </p:txBody>
      </p:sp>
      <p:pic>
        <p:nvPicPr>
          <p:cNvPr id="10" name="Picture 9">
            <a:extLst>
              <a:ext uri="{FF2B5EF4-FFF2-40B4-BE49-F238E27FC236}">
                <a16:creationId xmlns:a16="http://schemas.microsoft.com/office/drawing/2014/main" id="{D06B4AE1-A3BA-782F-D8B0-290ADDBF3EF7}"/>
              </a:ext>
            </a:extLst>
          </p:cNvPr>
          <p:cNvPicPr>
            <a:picLocks noChangeAspect="1"/>
          </p:cNvPicPr>
          <p:nvPr/>
        </p:nvPicPr>
        <p:blipFill>
          <a:blip r:embed="rId3"/>
          <a:stretch>
            <a:fillRect/>
          </a:stretch>
        </p:blipFill>
        <p:spPr>
          <a:xfrm>
            <a:off x="425016" y="2941214"/>
            <a:ext cx="3457964" cy="1176212"/>
          </a:xfrm>
          <a:prstGeom prst="rect">
            <a:avLst/>
          </a:prstGeom>
        </p:spPr>
      </p:pic>
      <p:pic>
        <p:nvPicPr>
          <p:cNvPr id="3" name="Picture 2">
            <a:extLst>
              <a:ext uri="{FF2B5EF4-FFF2-40B4-BE49-F238E27FC236}">
                <a16:creationId xmlns:a16="http://schemas.microsoft.com/office/drawing/2014/main" id="{A2972809-F1B1-E4B3-11B5-8A798368A162}"/>
              </a:ext>
            </a:extLst>
          </p:cNvPr>
          <p:cNvPicPr>
            <a:picLocks noChangeAspect="1"/>
          </p:cNvPicPr>
          <p:nvPr/>
        </p:nvPicPr>
        <p:blipFill>
          <a:blip r:embed="rId4"/>
          <a:stretch>
            <a:fillRect/>
          </a:stretch>
        </p:blipFill>
        <p:spPr>
          <a:xfrm>
            <a:off x="4177179" y="2571750"/>
            <a:ext cx="4303410" cy="2151706"/>
          </a:xfrm>
          <a:prstGeom prst="rect">
            <a:avLst/>
          </a:prstGeom>
        </p:spPr>
      </p:pic>
    </p:spTree>
    <p:extLst>
      <p:ext uri="{BB962C8B-B14F-4D97-AF65-F5344CB8AC3E}">
        <p14:creationId xmlns:p14="http://schemas.microsoft.com/office/powerpoint/2010/main" val="41634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ECEB3022-D7BA-1E47-0345-17EBD88CBA74}"/>
            </a:ext>
          </a:extLst>
        </p:cNvPr>
        <p:cNvGrpSpPr/>
        <p:nvPr/>
      </p:nvGrpSpPr>
      <p:grpSpPr>
        <a:xfrm>
          <a:off x="0" y="0"/>
          <a:ext cx="0" cy="0"/>
          <a:chOff x="0" y="0"/>
          <a:chExt cx="0" cy="0"/>
        </a:xfrm>
      </p:grpSpPr>
      <p:sp>
        <p:nvSpPr>
          <p:cNvPr id="157" name="Google Shape;157;p29">
            <a:extLst>
              <a:ext uri="{FF2B5EF4-FFF2-40B4-BE49-F238E27FC236}">
                <a16:creationId xmlns:a16="http://schemas.microsoft.com/office/drawing/2014/main" id="{8AD10DE4-6F65-C38B-FF24-27503AFC425C}"/>
              </a:ext>
            </a:extLst>
          </p:cNvPr>
          <p:cNvSpPr txBox="1">
            <a:spLocks noGrp="1"/>
          </p:cNvSpPr>
          <p:nvPr>
            <p:ph type="title"/>
          </p:nvPr>
        </p:nvSpPr>
        <p:spPr>
          <a:xfrm>
            <a:off x="675649" y="641400"/>
            <a:ext cx="7799115"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mn-lt"/>
              </a:rPr>
              <a:t>Issues With The </a:t>
            </a:r>
            <a:r>
              <a:rPr lang="en-US" sz="2800" b="1" dirty="0">
                <a:solidFill>
                  <a:srgbClr val="000000"/>
                </a:solidFill>
                <a:latin typeface="Arial"/>
                <a:ea typeface="Arial"/>
                <a:cs typeface="Arial"/>
                <a:sym typeface="Arial"/>
              </a:rPr>
              <a:t>Traditional</a:t>
            </a:r>
            <a:r>
              <a:rPr lang="en" dirty="0">
                <a:latin typeface="+mn-lt"/>
              </a:rPr>
              <a:t> Explainability Techniques</a:t>
            </a:r>
            <a:endParaRPr dirty="0">
              <a:latin typeface="+mn-lt"/>
            </a:endParaRPr>
          </a:p>
        </p:txBody>
      </p:sp>
      <p:sp>
        <p:nvSpPr>
          <p:cNvPr id="158" name="Google Shape;158;p29">
            <a:extLst>
              <a:ext uri="{FF2B5EF4-FFF2-40B4-BE49-F238E27FC236}">
                <a16:creationId xmlns:a16="http://schemas.microsoft.com/office/drawing/2014/main" id="{F01AAAF0-262C-25AE-505B-C1C16E838BDE}"/>
              </a:ext>
            </a:extLst>
          </p:cNvPr>
          <p:cNvSpPr txBox="1">
            <a:spLocks noGrp="1"/>
          </p:cNvSpPr>
          <p:nvPr>
            <p:ph type="body" idx="1"/>
          </p:nvPr>
        </p:nvSpPr>
        <p:spPr>
          <a:xfrm>
            <a:off x="727650" y="2529428"/>
            <a:ext cx="7688700" cy="1890167"/>
          </a:xfrm>
          <a:prstGeom prst="rect">
            <a:avLst/>
          </a:prstGeom>
        </p:spPr>
        <p:txBody>
          <a:bodyPr spcFirstLastPara="1" wrap="square" lIns="91425" tIns="91425" rIns="91425" bIns="91425" anchor="t" anchorCtr="0">
            <a:normAutofit/>
          </a:bodyPr>
          <a:lstStyle/>
          <a:p>
            <a:pPr>
              <a:buClr>
                <a:schemeClr val="bg2"/>
              </a:buClr>
              <a:buFont typeface="Arial" panose="020B0604020202020204" pitchFamily="34" charset="0"/>
              <a:buChar char="•"/>
            </a:pPr>
            <a:r>
              <a:rPr lang="en-IN" sz="1100" b="1" dirty="0">
                <a:solidFill>
                  <a:schemeClr val="bg2"/>
                </a:solidFill>
                <a:latin typeface="+mn-lt"/>
              </a:rPr>
              <a:t>Unrealistic Perturbations</a:t>
            </a:r>
            <a:r>
              <a:rPr lang="en-IN" sz="1100" dirty="0">
                <a:solidFill>
                  <a:schemeClr val="bg2"/>
                </a:solidFill>
                <a:latin typeface="+mn-lt"/>
              </a:rPr>
              <a:t>:</a:t>
            </a:r>
            <a:br>
              <a:rPr lang="en-IN" sz="1100" dirty="0">
                <a:solidFill>
                  <a:schemeClr val="bg2"/>
                </a:solidFill>
                <a:latin typeface="+mn-lt"/>
              </a:rPr>
            </a:br>
            <a:r>
              <a:rPr lang="en-IN" sz="1100" dirty="0">
                <a:solidFill>
                  <a:schemeClr val="bg2"/>
                </a:solidFill>
                <a:latin typeface="+mn-lt"/>
              </a:rPr>
              <a:t>PIMP, TIME, etc., disrupt spatial/temporal coherence, creating phantom samples and high overhead.</a:t>
            </a:r>
          </a:p>
          <a:p>
            <a:pPr>
              <a:buClr>
                <a:schemeClr val="bg2"/>
              </a:buClr>
              <a:buFont typeface="Arial" panose="020B0604020202020204" pitchFamily="34" charset="0"/>
              <a:buChar char="•"/>
            </a:pPr>
            <a:r>
              <a:rPr lang="en-IN" sz="1100" b="1" dirty="0">
                <a:solidFill>
                  <a:schemeClr val="bg2"/>
                </a:solidFill>
                <a:latin typeface="+mn-lt"/>
              </a:rPr>
              <a:t>Weak Global Explanations</a:t>
            </a:r>
            <a:r>
              <a:rPr lang="en-IN" sz="1100" dirty="0">
                <a:solidFill>
                  <a:schemeClr val="bg2"/>
                </a:solidFill>
                <a:latin typeface="+mn-lt"/>
              </a:rPr>
              <a:t>:</a:t>
            </a:r>
            <a:br>
              <a:rPr lang="en-IN" sz="1100" dirty="0">
                <a:solidFill>
                  <a:schemeClr val="bg2"/>
                </a:solidFill>
                <a:latin typeface="+mn-lt"/>
              </a:rPr>
            </a:br>
            <a:r>
              <a:rPr lang="en-IN" sz="1100" dirty="0">
                <a:solidFill>
                  <a:schemeClr val="bg2"/>
                </a:solidFill>
                <a:latin typeface="+mn-lt"/>
              </a:rPr>
              <a:t>SHAP and </a:t>
            </a:r>
            <a:r>
              <a:rPr lang="en-IN" sz="1100" dirty="0" err="1">
                <a:solidFill>
                  <a:schemeClr val="bg2"/>
                </a:solidFill>
                <a:latin typeface="+mn-lt"/>
              </a:rPr>
              <a:t>TimeSHAP</a:t>
            </a:r>
            <a:r>
              <a:rPr lang="en-IN" sz="1100" dirty="0">
                <a:solidFill>
                  <a:schemeClr val="bg2"/>
                </a:solidFill>
                <a:latin typeface="+mn-lt"/>
              </a:rPr>
              <a:t> aggregate local attributions, often missing broader patterns and dependencies.</a:t>
            </a:r>
          </a:p>
          <a:p>
            <a:pPr>
              <a:buClr>
                <a:schemeClr val="bg2"/>
              </a:buClr>
              <a:buFont typeface="Arial" panose="020B0604020202020204" pitchFamily="34" charset="0"/>
              <a:buChar char="•"/>
            </a:pPr>
            <a:r>
              <a:rPr lang="en-IN" sz="1100" b="1" dirty="0">
                <a:solidFill>
                  <a:schemeClr val="bg2"/>
                </a:solidFill>
                <a:latin typeface="+mn-lt"/>
              </a:rPr>
              <a:t>Architecture &amp; Domain Limits</a:t>
            </a:r>
            <a:r>
              <a:rPr lang="en-IN" sz="1100" dirty="0">
                <a:solidFill>
                  <a:schemeClr val="bg2"/>
                </a:solidFill>
                <a:latin typeface="+mn-lt"/>
              </a:rPr>
              <a:t>:</a:t>
            </a:r>
            <a:br>
              <a:rPr lang="en-IN" sz="1100" dirty="0">
                <a:solidFill>
                  <a:schemeClr val="bg2"/>
                </a:solidFill>
                <a:latin typeface="+mn-lt"/>
              </a:rPr>
            </a:br>
            <a:r>
              <a:rPr lang="en-IN" sz="1100" dirty="0">
                <a:solidFill>
                  <a:schemeClr val="bg2"/>
                </a:solidFill>
                <a:latin typeface="+mn-lt"/>
              </a:rPr>
              <a:t>Methods like CBM or TSEM rely on predefined concepts or specific architectures, limiting generalizability.</a:t>
            </a:r>
          </a:p>
          <a:p>
            <a:pPr>
              <a:buClr>
                <a:schemeClr val="bg2"/>
              </a:buClr>
              <a:buFont typeface="Arial" panose="020B0604020202020204" pitchFamily="34" charset="0"/>
              <a:buChar char="•"/>
            </a:pPr>
            <a:r>
              <a:rPr lang="en-IN" sz="1100" b="1" dirty="0">
                <a:solidFill>
                  <a:schemeClr val="bg2"/>
                </a:solidFill>
                <a:latin typeface="+mn-lt"/>
              </a:rPr>
              <a:t>High Computational Cost</a:t>
            </a:r>
            <a:r>
              <a:rPr lang="en-IN" sz="1100" dirty="0">
                <a:solidFill>
                  <a:schemeClr val="bg2"/>
                </a:solidFill>
                <a:latin typeface="+mn-lt"/>
              </a:rPr>
              <a:t>:</a:t>
            </a:r>
            <a:br>
              <a:rPr lang="en-IN" sz="1100" dirty="0">
                <a:solidFill>
                  <a:schemeClr val="bg2"/>
                </a:solidFill>
                <a:latin typeface="+mn-lt"/>
              </a:rPr>
            </a:br>
            <a:r>
              <a:rPr lang="en-IN" sz="1100" dirty="0">
                <a:solidFill>
                  <a:schemeClr val="bg2"/>
                </a:solidFill>
                <a:latin typeface="+mn-lt"/>
              </a:rPr>
              <a:t>Repeated perturbations over large spatiotemporal inputs make SHAP-like methods inefficient..</a:t>
            </a:r>
          </a:p>
          <a:p>
            <a:pPr marL="171450" indent="-171450">
              <a:spcBef>
                <a:spcPts val="1400"/>
              </a:spcBef>
            </a:pPr>
            <a:endParaRPr lang="en-IN" sz="1100" dirty="0">
              <a:solidFill>
                <a:srgbClr val="000000"/>
              </a:solidFill>
              <a:latin typeface="+mn-lt"/>
              <a:ea typeface="Arial"/>
              <a:cs typeface="Arial"/>
              <a:sym typeface="Arial"/>
            </a:endParaRPr>
          </a:p>
        </p:txBody>
      </p:sp>
      <p:sp>
        <p:nvSpPr>
          <p:cNvPr id="3" name="TextBox 2">
            <a:extLst>
              <a:ext uri="{FF2B5EF4-FFF2-40B4-BE49-F238E27FC236}">
                <a16:creationId xmlns:a16="http://schemas.microsoft.com/office/drawing/2014/main" id="{6146E820-0D6F-5746-4486-C596A42DD72F}"/>
              </a:ext>
            </a:extLst>
          </p:cNvPr>
          <p:cNvSpPr txBox="1"/>
          <p:nvPr/>
        </p:nvSpPr>
        <p:spPr>
          <a:xfrm>
            <a:off x="2093843" y="1797392"/>
            <a:ext cx="4572000" cy="430887"/>
          </a:xfrm>
          <a:prstGeom prst="rect">
            <a:avLst/>
          </a:prstGeom>
          <a:noFill/>
        </p:spPr>
        <p:txBody>
          <a:bodyPr wrap="square">
            <a:spAutoFit/>
          </a:bodyPr>
          <a:lstStyle/>
          <a:p>
            <a:r>
              <a:rPr lang="en-US" sz="1100" b="1" dirty="0"/>
              <a:t>Traditional XAI methods are not well-suited for spatiotemporal models (unapplicable)</a:t>
            </a:r>
            <a:endParaRPr lang="en-IN" sz="1100" dirty="0"/>
          </a:p>
        </p:txBody>
      </p:sp>
    </p:spTree>
    <p:extLst>
      <p:ext uri="{BB962C8B-B14F-4D97-AF65-F5344CB8AC3E}">
        <p14:creationId xmlns:p14="http://schemas.microsoft.com/office/powerpoint/2010/main" val="36061083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12">
          <a:extLst>
            <a:ext uri="{FF2B5EF4-FFF2-40B4-BE49-F238E27FC236}">
              <a16:creationId xmlns:a16="http://schemas.microsoft.com/office/drawing/2014/main" id="{743003E4-98C9-E0E0-B4BC-DE2E8E582178}"/>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281F3EF8-F3C8-F834-FB39-CF15687BCE8D}"/>
              </a:ext>
            </a:extLst>
          </p:cNvPr>
          <p:cNvPicPr>
            <a:picLocks noChangeAspect="1"/>
          </p:cNvPicPr>
          <p:nvPr/>
        </p:nvPicPr>
        <p:blipFill>
          <a:blip r:embed="rId3"/>
          <a:stretch>
            <a:fillRect/>
          </a:stretch>
        </p:blipFill>
        <p:spPr>
          <a:xfrm>
            <a:off x="2697129" y="0"/>
            <a:ext cx="6272561" cy="5143500"/>
          </a:xfrm>
          <a:prstGeom prst="rect">
            <a:avLst/>
          </a:prstGeom>
        </p:spPr>
      </p:pic>
      <p:sp>
        <p:nvSpPr>
          <p:cNvPr id="17" name="TextBox 16">
            <a:extLst>
              <a:ext uri="{FF2B5EF4-FFF2-40B4-BE49-F238E27FC236}">
                <a16:creationId xmlns:a16="http://schemas.microsoft.com/office/drawing/2014/main" id="{40A5C2FB-CBC2-9127-B9E8-025B2E57A8A6}"/>
              </a:ext>
            </a:extLst>
          </p:cNvPr>
          <p:cNvSpPr txBox="1"/>
          <p:nvPr/>
        </p:nvSpPr>
        <p:spPr>
          <a:xfrm>
            <a:off x="257577" y="1771531"/>
            <a:ext cx="2253803" cy="1600438"/>
          </a:xfrm>
          <a:prstGeom prst="rect">
            <a:avLst/>
          </a:prstGeom>
          <a:noFill/>
        </p:spPr>
        <p:txBody>
          <a:bodyPr wrap="square">
            <a:spAutoFit/>
          </a:bodyPr>
          <a:lstStyle/>
          <a:p>
            <a:r>
              <a:rPr lang="en-US" dirty="0"/>
              <a:t>Illustrates  the correlation curves of a specific meteorological variable across different seasons, high- lighting seasonal variations in sensitivity patterns </a:t>
            </a:r>
            <a:endParaRPr lang="en-IN" dirty="0"/>
          </a:p>
        </p:txBody>
      </p:sp>
    </p:spTree>
    <p:extLst>
      <p:ext uri="{BB962C8B-B14F-4D97-AF65-F5344CB8AC3E}">
        <p14:creationId xmlns:p14="http://schemas.microsoft.com/office/powerpoint/2010/main" val="28982367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212">
          <a:extLst>
            <a:ext uri="{FF2B5EF4-FFF2-40B4-BE49-F238E27FC236}">
              <a16:creationId xmlns:a16="http://schemas.microsoft.com/office/drawing/2014/main" id="{1862566F-B6DB-4F3B-AE71-2F439232C84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B025BD2-42FD-809B-95C6-F3F85A66954E}"/>
              </a:ext>
            </a:extLst>
          </p:cNvPr>
          <p:cNvPicPr>
            <a:picLocks noChangeAspect="1"/>
          </p:cNvPicPr>
          <p:nvPr/>
        </p:nvPicPr>
        <p:blipFill>
          <a:blip r:embed="rId3"/>
          <a:stretch>
            <a:fillRect/>
          </a:stretch>
        </p:blipFill>
        <p:spPr>
          <a:xfrm>
            <a:off x="2767469" y="0"/>
            <a:ext cx="6313625" cy="5143500"/>
          </a:xfrm>
          <a:prstGeom prst="rect">
            <a:avLst/>
          </a:prstGeom>
        </p:spPr>
      </p:pic>
      <p:sp>
        <p:nvSpPr>
          <p:cNvPr id="5" name="TextBox 4">
            <a:extLst>
              <a:ext uri="{FF2B5EF4-FFF2-40B4-BE49-F238E27FC236}">
                <a16:creationId xmlns:a16="http://schemas.microsoft.com/office/drawing/2014/main" id="{0C14E295-FBE3-FC6C-FAC2-605F8CBE8059}"/>
              </a:ext>
            </a:extLst>
          </p:cNvPr>
          <p:cNvSpPr txBox="1"/>
          <p:nvPr/>
        </p:nvSpPr>
        <p:spPr>
          <a:xfrm>
            <a:off x="178816" y="1771531"/>
            <a:ext cx="2704563" cy="1600438"/>
          </a:xfrm>
          <a:prstGeom prst="rect">
            <a:avLst/>
          </a:prstGeom>
          <a:noFill/>
        </p:spPr>
        <p:txBody>
          <a:bodyPr wrap="square">
            <a:spAutoFit/>
          </a:bodyPr>
          <a:lstStyle/>
          <a:p>
            <a:r>
              <a:rPr lang="en-IN" dirty="0"/>
              <a:t>presents the  correlation curves of various meteorological variables within a single season, offering in- sights into their interdependence and relative influence during that period.</a:t>
            </a:r>
          </a:p>
        </p:txBody>
      </p:sp>
    </p:spTree>
    <p:extLst>
      <p:ext uri="{BB962C8B-B14F-4D97-AF65-F5344CB8AC3E}">
        <p14:creationId xmlns:p14="http://schemas.microsoft.com/office/powerpoint/2010/main" val="29841346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12">
          <a:extLst>
            <a:ext uri="{FF2B5EF4-FFF2-40B4-BE49-F238E27FC236}">
              <a16:creationId xmlns:a16="http://schemas.microsoft.com/office/drawing/2014/main" id="{24ED411C-743B-4057-5318-4A62EC57E683}"/>
            </a:ext>
          </a:extLst>
        </p:cNvPr>
        <p:cNvGrpSpPr/>
        <p:nvPr/>
      </p:nvGrpSpPr>
      <p:grpSpPr>
        <a:xfrm>
          <a:off x="0" y="0"/>
          <a:ext cx="0" cy="0"/>
          <a:chOff x="0" y="0"/>
          <a:chExt cx="0" cy="0"/>
        </a:xfrm>
      </p:grpSpPr>
      <p:sp>
        <p:nvSpPr>
          <p:cNvPr id="213" name="Google Shape;213;p37">
            <a:extLst>
              <a:ext uri="{FF2B5EF4-FFF2-40B4-BE49-F238E27FC236}">
                <a16:creationId xmlns:a16="http://schemas.microsoft.com/office/drawing/2014/main" id="{AE211EB5-4201-02F1-4E7B-FC80299ACD8F}"/>
              </a:ext>
            </a:extLst>
          </p:cNvPr>
          <p:cNvSpPr txBox="1">
            <a:spLocks noGrp="1"/>
          </p:cNvSpPr>
          <p:nvPr>
            <p:ph type="title"/>
          </p:nvPr>
        </p:nvSpPr>
        <p:spPr>
          <a:xfrm>
            <a:off x="186757" y="641400"/>
            <a:ext cx="8822014"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latin typeface="+mn-lt"/>
              </a:rPr>
              <a:t>Limitations</a:t>
            </a:r>
            <a:endParaRPr dirty="0">
              <a:latin typeface="+mn-lt"/>
            </a:endParaRPr>
          </a:p>
        </p:txBody>
      </p:sp>
      <p:sp>
        <p:nvSpPr>
          <p:cNvPr id="214" name="Google Shape;214;p37">
            <a:extLst>
              <a:ext uri="{FF2B5EF4-FFF2-40B4-BE49-F238E27FC236}">
                <a16:creationId xmlns:a16="http://schemas.microsoft.com/office/drawing/2014/main" id="{6E0C3EA2-EF3B-1B81-EAB6-58E386813799}"/>
              </a:ext>
            </a:extLst>
          </p:cNvPr>
          <p:cNvSpPr txBox="1">
            <a:spLocks noGrp="1"/>
          </p:cNvSpPr>
          <p:nvPr>
            <p:ph type="body" idx="1"/>
          </p:nvPr>
        </p:nvSpPr>
        <p:spPr>
          <a:xfrm>
            <a:off x="308854" y="1551979"/>
            <a:ext cx="8526292" cy="734022"/>
          </a:xfrm>
          <a:prstGeom prst="rect">
            <a:avLst/>
          </a:prstGeom>
        </p:spPr>
        <p:txBody>
          <a:bodyPr spcFirstLastPara="1" wrap="square" lIns="91425" tIns="91425" rIns="91425" bIns="91425" anchor="t" anchorCtr="0">
            <a:noAutofit/>
          </a:bodyPr>
          <a:lstStyle/>
          <a:p>
            <a:pPr marL="171450" indent="-171450">
              <a:spcBef>
                <a:spcPts val="1200"/>
              </a:spcBef>
              <a:buClrTx/>
              <a:buSzPct val="160000"/>
              <a:buFont typeface="Arial" panose="020B0604020202020204" pitchFamily="34" charset="0"/>
              <a:buChar char="•"/>
            </a:pPr>
            <a:r>
              <a:rPr lang="en-US" sz="1100" dirty="0">
                <a:solidFill>
                  <a:srgbClr val="000000"/>
                </a:solidFill>
                <a:latin typeface="Arial"/>
                <a:ea typeface="Arial"/>
                <a:cs typeface="Arial"/>
                <a:sym typeface="Arial"/>
              </a:rPr>
              <a:t>We assume </a:t>
            </a:r>
            <a:r>
              <a:rPr lang="en-US" sz="1100" b="1" dirty="0">
                <a:solidFill>
                  <a:srgbClr val="000000"/>
                </a:solidFill>
                <a:latin typeface="Arial"/>
                <a:ea typeface="Arial"/>
                <a:cs typeface="Arial"/>
                <a:sym typeface="Arial"/>
              </a:rPr>
              <a:t>feature independence</a:t>
            </a:r>
            <a:r>
              <a:rPr lang="en-US" sz="1100" dirty="0">
                <a:solidFill>
                  <a:srgbClr val="000000"/>
                </a:solidFill>
                <a:latin typeface="Arial"/>
                <a:ea typeface="Arial"/>
                <a:cs typeface="Arial"/>
                <a:sym typeface="Arial"/>
              </a:rPr>
              <a:t>, which may not hold in practice. Future work will include causal inference tests to identify correlated predictors, enabling more informed perturbations and isolating true meteorological variable sensitivity.</a:t>
            </a:r>
            <a:endParaRPr lang="en" sz="1100" dirty="0">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A46D1147-331F-FF43-E588-D09399B28A0A}"/>
              </a:ext>
            </a:extLst>
          </p:cNvPr>
          <p:cNvPicPr>
            <a:picLocks noChangeAspect="1"/>
          </p:cNvPicPr>
          <p:nvPr/>
        </p:nvPicPr>
        <p:blipFill>
          <a:blip r:embed="rId3"/>
          <a:stretch>
            <a:fillRect/>
          </a:stretch>
        </p:blipFill>
        <p:spPr>
          <a:xfrm>
            <a:off x="6064100" y="2285999"/>
            <a:ext cx="2591925" cy="2026333"/>
          </a:xfrm>
          <a:prstGeom prst="rect">
            <a:avLst/>
          </a:prstGeom>
        </p:spPr>
      </p:pic>
      <p:pic>
        <p:nvPicPr>
          <p:cNvPr id="6" name="Picture 5">
            <a:extLst>
              <a:ext uri="{FF2B5EF4-FFF2-40B4-BE49-F238E27FC236}">
                <a16:creationId xmlns:a16="http://schemas.microsoft.com/office/drawing/2014/main" id="{34D82B2A-E416-7345-58C5-86822BB8E02B}"/>
              </a:ext>
            </a:extLst>
          </p:cNvPr>
          <p:cNvPicPr>
            <a:picLocks noChangeAspect="1"/>
          </p:cNvPicPr>
          <p:nvPr/>
        </p:nvPicPr>
        <p:blipFill>
          <a:blip r:embed="rId4"/>
          <a:stretch>
            <a:fillRect/>
          </a:stretch>
        </p:blipFill>
        <p:spPr>
          <a:xfrm>
            <a:off x="3403191" y="2286000"/>
            <a:ext cx="2660909" cy="2080263"/>
          </a:xfrm>
          <a:prstGeom prst="rect">
            <a:avLst/>
          </a:prstGeom>
        </p:spPr>
      </p:pic>
      <p:sp>
        <p:nvSpPr>
          <p:cNvPr id="8" name="TextBox 7">
            <a:extLst>
              <a:ext uri="{FF2B5EF4-FFF2-40B4-BE49-F238E27FC236}">
                <a16:creationId xmlns:a16="http://schemas.microsoft.com/office/drawing/2014/main" id="{966DABA3-0078-AC68-60DE-5F47ED1A834E}"/>
              </a:ext>
            </a:extLst>
          </p:cNvPr>
          <p:cNvSpPr txBox="1"/>
          <p:nvPr/>
        </p:nvSpPr>
        <p:spPr>
          <a:xfrm>
            <a:off x="308854" y="2475551"/>
            <a:ext cx="2711242" cy="1785104"/>
          </a:xfrm>
          <a:prstGeom prst="rect">
            <a:avLst/>
          </a:prstGeom>
          <a:noFill/>
        </p:spPr>
        <p:txBody>
          <a:bodyPr wrap="square">
            <a:spAutoFit/>
          </a:bodyPr>
          <a:lstStyle/>
          <a:p>
            <a:r>
              <a:rPr lang="en-US" sz="1100" dirty="0"/>
              <a:t>The figure illustrates Granger causality relationships across the dataset:</a:t>
            </a:r>
          </a:p>
          <a:p>
            <a:pPr marL="171450" indent="-171450">
              <a:buFont typeface="Arial" panose="020B0604020202020204" pitchFamily="34" charset="0"/>
              <a:buChar char="•"/>
            </a:pPr>
            <a:r>
              <a:rPr lang="en-US" sz="1100" b="1" dirty="0"/>
              <a:t>Precipitation → Max Temperature:</a:t>
            </a:r>
            <a:r>
              <a:rPr lang="en-US" sz="1100" dirty="0"/>
              <a:t> Approximately 64% of samples exhibit a p-value ≤ 5%.</a:t>
            </a:r>
          </a:p>
          <a:p>
            <a:pPr marL="171450" indent="-171450">
              <a:buFont typeface="Arial" panose="020B0604020202020204" pitchFamily="34" charset="0"/>
              <a:buChar char="•"/>
            </a:pPr>
            <a:r>
              <a:rPr lang="en-US" sz="1100" b="1" dirty="0"/>
              <a:t>Pressure → Avg Temperature: </a:t>
            </a:r>
            <a:r>
              <a:rPr lang="en-US" sz="1100" dirty="0"/>
              <a:t>Around 80% of samples have a p-value ≤ 5%, </a:t>
            </a:r>
          </a:p>
          <a:p>
            <a:r>
              <a:rPr lang="en-US" sz="1100" dirty="0"/>
              <a:t>Both suggesting stronger causal association.</a:t>
            </a:r>
          </a:p>
        </p:txBody>
      </p:sp>
      <p:sp>
        <p:nvSpPr>
          <p:cNvPr id="11" name="TextBox 10">
            <a:extLst>
              <a:ext uri="{FF2B5EF4-FFF2-40B4-BE49-F238E27FC236}">
                <a16:creationId xmlns:a16="http://schemas.microsoft.com/office/drawing/2014/main" id="{BAAB5736-B4EC-A3C1-347B-6654C5B06086}"/>
              </a:ext>
            </a:extLst>
          </p:cNvPr>
          <p:cNvSpPr txBox="1"/>
          <p:nvPr/>
        </p:nvSpPr>
        <p:spPr>
          <a:xfrm>
            <a:off x="186757" y="4501882"/>
            <a:ext cx="8526292" cy="430887"/>
          </a:xfrm>
          <a:prstGeom prst="rect">
            <a:avLst/>
          </a:prstGeom>
          <a:noFill/>
        </p:spPr>
        <p:txBody>
          <a:bodyPr wrap="square">
            <a:spAutoFit/>
          </a:bodyPr>
          <a:lstStyle/>
          <a:p>
            <a:r>
              <a:rPr lang="en-US" sz="1100" dirty="0"/>
              <a:t>This insight emphasizes the importance of accounting for these dependencies in modeling efforts, as they could significantly influence predictions and variable sensitivity analyses.</a:t>
            </a:r>
            <a:endParaRPr lang="en-IN" sz="1100" dirty="0"/>
          </a:p>
        </p:txBody>
      </p:sp>
    </p:spTree>
    <p:extLst>
      <p:ext uri="{BB962C8B-B14F-4D97-AF65-F5344CB8AC3E}">
        <p14:creationId xmlns:p14="http://schemas.microsoft.com/office/powerpoint/2010/main" val="10201789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12">
          <a:extLst>
            <a:ext uri="{FF2B5EF4-FFF2-40B4-BE49-F238E27FC236}">
              <a16:creationId xmlns:a16="http://schemas.microsoft.com/office/drawing/2014/main" id="{54500ECC-E790-ACB1-4BC6-A9A999D31566}"/>
            </a:ext>
          </a:extLst>
        </p:cNvPr>
        <p:cNvGrpSpPr/>
        <p:nvPr/>
      </p:nvGrpSpPr>
      <p:grpSpPr>
        <a:xfrm>
          <a:off x="0" y="0"/>
          <a:ext cx="0" cy="0"/>
          <a:chOff x="0" y="0"/>
          <a:chExt cx="0" cy="0"/>
        </a:xfrm>
      </p:grpSpPr>
      <p:sp>
        <p:nvSpPr>
          <p:cNvPr id="213" name="Google Shape;213;p37">
            <a:extLst>
              <a:ext uri="{FF2B5EF4-FFF2-40B4-BE49-F238E27FC236}">
                <a16:creationId xmlns:a16="http://schemas.microsoft.com/office/drawing/2014/main" id="{2A8DEB9C-540A-7CC4-EC2E-E7E43074CF85}"/>
              </a:ext>
            </a:extLst>
          </p:cNvPr>
          <p:cNvSpPr txBox="1">
            <a:spLocks noGrp="1"/>
          </p:cNvSpPr>
          <p:nvPr>
            <p:ph type="title"/>
          </p:nvPr>
        </p:nvSpPr>
        <p:spPr>
          <a:xfrm>
            <a:off x="186757" y="641400"/>
            <a:ext cx="8822014"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latin typeface="+mn-lt"/>
              </a:rPr>
              <a:t>Limitations</a:t>
            </a:r>
            <a:endParaRPr dirty="0">
              <a:latin typeface="+mn-lt"/>
            </a:endParaRPr>
          </a:p>
        </p:txBody>
      </p:sp>
      <p:sp>
        <p:nvSpPr>
          <p:cNvPr id="214" name="Google Shape;214;p37">
            <a:extLst>
              <a:ext uri="{FF2B5EF4-FFF2-40B4-BE49-F238E27FC236}">
                <a16:creationId xmlns:a16="http://schemas.microsoft.com/office/drawing/2014/main" id="{A09C0821-2C58-1B5B-B22A-4981C3D4F370}"/>
              </a:ext>
            </a:extLst>
          </p:cNvPr>
          <p:cNvSpPr txBox="1">
            <a:spLocks noGrp="1"/>
          </p:cNvSpPr>
          <p:nvPr>
            <p:ph type="body" idx="1"/>
          </p:nvPr>
        </p:nvSpPr>
        <p:spPr>
          <a:xfrm>
            <a:off x="308854" y="1724257"/>
            <a:ext cx="8526292" cy="2708595"/>
          </a:xfrm>
          <a:prstGeom prst="rect">
            <a:avLst/>
          </a:prstGeom>
        </p:spPr>
        <p:txBody>
          <a:bodyPr spcFirstLastPara="1" wrap="square" lIns="91425" tIns="91425" rIns="91425" bIns="91425" anchor="t" anchorCtr="0">
            <a:noAutofit/>
          </a:bodyPr>
          <a:lstStyle/>
          <a:p>
            <a:pPr marL="171450" indent="-171450">
              <a:spcBef>
                <a:spcPts val="1200"/>
              </a:spcBef>
              <a:buClrTx/>
              <a:buSzPct val="160000"/>
              <a:buFont typeface="Arial" panose="020B0604020202020204" pitchFamily="34" charset="0"/>
              <a:buChar char="•"/>
            </a:pPr>
            <a:r>
              <a:rPr lang="en-US" sz="1100" dirty="0">
                <a:solidFill>
                  <a:srgbClr val="000000"/>
                </a:solidFill>
                <a:latin typeface="Arial"/>
                <a:ea typeface="Arial"/>
                <a:cs typeface="Arial"/>
                <a:sym typeface="Arial"/>
              </a:rPr>
              <a:t>Training disentanglement blocks can be </a:t>
            </a:r>
            <a:r>
              <a:rPr lang="en-US" sz="1100" b="1" dirty="0">
                <a:solidFill>
                  <a:srgbClr val="000000"/>
                </a:solidFill>
                <a:latin typeface="Arial"/>
                <a:ea typeface="Arial"/>
                <a:cs typeface="Arial"/>
                <a:sym typeface="Arial"/>
              </a:rPr>
              <a:t>challenging</a:t>
            </a:r>
            <a:r>
              <a:rPr lang="en-US" sz="1100" dirty="0">
                <a:solidFill>
                  <a:srgbClr val="000000"/>
                </a:solidFill>
                <a:latin typeface="Arial"/>
                <a:ea typeface="Arial"/>
                <a:cs typeface="Arial"/>
                <a:sym typeface="Arial"/>
              </a:rPr>
              <a:t>.</a:t>
            </a:r>
          </a:p>
          <a:p>
            <a:pPr marL="171450" indent="-171450">
              <a:spcBef>
                <a:spcPts val="1200"/>
              </a:spcBef>
              <a:buClrTx/>
              <a:buSzPct val="160000"/>
              <a:buFont typeface="Arial" panose="020B0604020202020204" pitchFamily="34" charset="0"/>
              <a:buChar char="•"/>
            </a:pPr>
            <a:r>
              <a:rPr lang="en-US" sz="1100" dirty="0">
                <a:solidFill>
                  <a:srgbClr val="000000"/>
                </a:solidFill>
                <a:latin typeface="Arial"/>
                <a:ea typeface="Arial"/>
                <a:cs typeface="Arial"/>
                <a:sym typeface="Arial"/>
              </a:rPr>
              <a:t>Clustering-based recursive segmentation requires temporal clustering after each split, makes it </a:t>
            </a:r>
            <a:r>
              <a:rPr lang="en-US" sz="1100" b="1" dirty="0">
                <a:solidFill>
                  <a:srgbClr val="000000"/>
                </a:solidFill>
                <a:latin typeface="Arial"/>
                <a:ea typeface="Arial"/>
                <a:cs typeface="Arial"/>
                <a:sym typeface="Arial"/>
              </a:rPr>
              <a:t>computationally expensive</a:t>
            </a:r>
            <a:r>
              <a:rPr lang="en-US" sz="1100" dirty="0">
                <a:solidFill>
                  <a:srgbClr val="000000"/>
                </a:solidFill>
                <a:latin typeface="Arial"/>
                <a:ea typeface="Arial"/>
                <a:cs typeface="Arial"/>
                <a:sym typeface="Arial"/>
              </a:rPr>
              <a:t>.</a:t>
            </a:r>
          </a:p>
          <a:p>
            <a:pPr marL="171450" indent="-171450">
              <a:spcBef>
                <a:spcPts val="1200"/>
              </a:spcBef>
              <a:buClrTx/>
              <a:buSzPct val="160000"/>
              <a:buFont typeface="Arial" panose="020B0604020202020204" pitchFamily="34" charset="0"/>
              <a:buChar char="•"/>
            </a:pPr>
            <a:r>
              <a:rPr lang="en-US" sz="1100" b="1" dirty="0">
                <a:solidFill>
                  <a:srgbClr val="000000"/>
                </a:solidFill>
                <a:latin typeface="Arial"/>
                <a:ea typeface="Arial"/>
                <a:cs typeface="Arial"/>
                <a:sym typeface="Arial"/>
              </a:rPr>
              <a:t>Quality of temporal clusters </a:t>
            </a:r>
            <a:r>
              <a:rPr lang="en-US" sz="1100" dirty="0">
                <a:solidFill>
                  <a:srgbClr val="000000"/>
                </a:solidFill>
                <a:latin typeface="Arial"/>
                <a:ea typeface="Arial"/>
                <a:cs typeface="Arial"/>
                <a:sym typeface="Arial"/>
              </a:rPr>
              <a:t>depends upon the choice of clustering technique, metric and other hyperparameters.</a:t>
            </a:r>
          </a:p>
          <a:p>
            <a:pPr marL="171450" indent="-171450">
              <a:spcBef>
                <a:spcPts val="1200"/>
              </a:spcBef>
              <a:buClrTx/>
              <a:buSzPct val="160000"/>
              <a:buFont typeface="Arial" panose="020B0604020202020204" pitchFamily="34" charset="0"/>
              <a:buChar char="•"/>
            </a:pPr>
            <a:r>
              <a:rPr lang="en-US" sz="1100" b="1" dirty="0">
                <a:solidFill>
                  <a:srgbClr val="000000"/>
                </a:solidFill>
                <a:latin typeface="Arial"/>
                <a:ea typeface="Arial"/>
                <a:cs typeface="Arial"/>
                <a:sym typeface="Arial"/>
              </a:rPr>
              <a:t>Reproducibility</a:t>
            </a:r>
            <a:r>
              <a:rPr lang="en-US" sz="1100" dirty="0">
                <a:solidFill>
                  <a:srgbClr val="000000"/>
                </a:solidFill>
                <a:latin typeface="Arial"/>
                <a:ea typeface="Arial"/>
                <a:cs typeface="Arial"/>
                <a:sym typeface="Arial"/>
              </a:rPr>
              <a:t> can be difficult since </a:t>
            </a:r>
            <a:r>
              <a:rPr lang="en-US" sz="1100" b="1" dirty="0">
                <a:solidFill>
                  <a:srgbClr val="000000"/>
                </a:solidFill>
                <a:latin typeface="Arial"/>
                <a:ea typeface="Arial"/>
                <a:cs typeface="Arial"/>
                <a:sym typeface="Arial"/>
              </a:rPr>
              <a:t>unsupervised</a:t>
            </a:r>
            <a:r>
              <a:rPr lang="en-US" sz="1100" dirty="0">
                <a:solidFill>
                  <a:srgbClr val="000000"/>
                </a:solidFill>
                <a:latin typeface="Arial"/>
                <a:ea typeface="Arial"/>
                <a:cs typeface="Arial"/>
                <a:sym typeface="Arial"/>
              </a:rPr>
              <a:t> clustering in involved.</a:t>
            </a:r>
          </a:p>
          <a:p>
            <a:pPr marL="171450" indent="-171450">
              <a:spcBef>
                <a:spcPts val="1200"/>
              </a:spcBef>
              <a:buClrTx/>
              <a:buSzPct val="160000"/>
              <a:buFont typeface="Arial" panose="020B0604020202020204" pitchFamily="34" charset="0"/>
              <a:buChar char="•"/>
            </a:pPr>
            <a:r>
              <a:rPr lang="en-US" sz="1100" dirty="0">
                <a:solidFill>
                  <a:srgbClr val="000000"/>
                </a:solidFill>
                <a:latin typeface="Arial"/>
                <a:ea typeface="Arial"/>
                <a:cs typeface="Arial"/>
                <a:sym typeface="Arial"/>
              </a:rPr>
              <a:t>Segmentation </a:t>
            </a:r>
            <a:r>
              <a:rPr lang="en-US" sz="1100" b="1" dirty="0">
                <a:solidFill>
                  <a:srgbClr val="000000"/>
                </a:solidFill>
                <a:latin typeface="Arial"/>
                <a:ea typeface="Arial"/>
                <a:cs typeface="Arial"/>
                <a:sym typeface="Arial"/>
              </a:rPr>
              <a:t>granularity</a:t>
            </a:r>
            <a:r>
              <a:rPr lang="en-US" sz="1100" dirty="0">
                <a:solidFill>
                  <a:srgbClr val="000000"/>
                </a:solidFill>
                <a:latin typeface="Arial"/>
                <a:ea typeface="Arial"/>
                <a:cs typeface="Arial"/>
                <a:sym typeface="Arial"/>
              </a:rPr>
              <a:t> depends on GCS threshold which is set manually, this may lead to </a:t>
            </a:r>
            <a:r>
              <a:rPr lang="en-US" sz="1100" b="1" dirty="0">
                <a:solidFill>
                  <a:srgbClr val="000000"/>
                </a:solidFill>
                <a:latin typeface="Arial"/>
                <a:ea typeface="Arial"/>
                <a:cs typeface="Arial"/>
                <a:sym typeface="Arial"/>
              </a:rPr>
              <a:t>over-segmentation</a:t>
            </a:r>
            <a:r>
              <a:rPr lang="en-US" sz="1100" dirty="0">
                <a:solidFill>
                  <a:srgbClr val="000000"/>
                </a:solidFill>
                <a:latin typeface="Arial"/>
                <a:ea typeface="Arial"/>
                <a:cs typeface="Arial"/>
                <a:sym typeface="Arial"/>
              </a:rPr>
              <a:t> or </a:t>
            </a:r>
            <a:r>
              <a:rPr lang="en-US" sz="1100" b="1" dirty="0">
                <a:solidFill>
                  <a:srgbClr val="000000"/>
                </a:solidFill>
                <a:latin typeface="Arial"/>
                <a:ea typeface="Arial"/>
                <a:cs typeface="Arial"/>
                <a:sym typeface="Arial"/>
              </a:rPr>
              <a:t>under-segmentation.</a:t>
            </a:r>
            <a:endParaRPr lang="en" sz="1100" b="1"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9655261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12">
          <a:extLst>
            <a:ext uri="{FF2B5EF4-FFF2-40B4-BE49-F238E27FC236}">
              <a16:creationId xmlns:a16="http://schemas.microsoft.com/office/drawing/2014/main" id="{7211C31E-1048-C77B-A612-A9860495C7FC}"/>
            </a:ext>
          </a:extLst>
        </p:cNvPr>
        <p:cNvGrpSpPr/>
        <p:nvPr/>
      </p:nvGrpSpPr>
      <p:grpSpPr>
        <a:xfrm>
          <a:off x="0" y="0"/>
          <a:ext cx="0" cy="0"/>
          <a:chOff x="0" y="0"/>
          <a:chExt cx="0" cy="0"/>
        </a:xfrm>
      </p:grpSpPr>
      <p:sp>
        <p:nvSpPr>
          <p:cNvPr id="213" name="Google Shape;213;p37">
            <a:extLst>
              <a:ext uri="{FF2B5EF4-FFF2-40B4-BE49-F238E27FC236}">
                <a16:creationId xmlns:a16="http://schemas.microsoft.com/office/drawing/2014/main" id="{FF7C8438-AEB6-6FFA-73DB-81E936456CA6}"/>
              </a:ext>
            </a:extLst>
          </p:cNvPr>
          <p:cNvSpPr txBox="1">
            <a:spLocks noGrp="1"/>
          </p:cNvSpPr>
          <p:nvPr>
            <p:ph type="title"/>
          </p:nvPr>
        </p:nvSpPr>
        <p:spPr>
          <a:xfrm>
            <a:off x="186757" y="641400"/>
            <a:ext cx="8822014"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latin typeface="+mn-lt"/>
              </a:rPr>
              <a:t>Future Work</a:t>
            </a:r>
            <a:endParaRPr dirty="0">
              <a:latin typeface="+mn-lt"/>
            </a:endParaRPr>
          </a:p>
        </p:txBody>
      </p:sp>
      <p:sp>
        <p:nvSpPr>
          <p:cNvPr id="214" name="Google Shape;214;p37">
            <a:extLst>
              <a:ext uri="{FF2B5EF4-FFF2-40B4-BE49-F238E27FC236}">
                <a16:creationId xmlns:a16="http://schemas.microsoft.com/office/drawing/2014/main" id="{99729490-D18B-EA22-8B07-E4418E36C2C5}"/>
              </a:ext>
            </a:extLst>
          </p:cNvPr>
          <p:cNvSpPr txBox="1">
            <a:spLocks noGrp="1"/>
          </p:cNvSpPr>
          <p:nvPr>
            <p:ph type="body" idx="1"/>
          </p:nvPr>
        </p:nvSpPr>
        <p:spPr>
          <a:xfrm>
            <a:off x="308854" y="1752067"/>
            <a:ext cx="8526292" cy="2886194"/>
          </a:xfrm>
          <a:prstGeom prst="rect">
            <a:avLst/>
          </a:prstGeom>
        </p:spPr>
        <p:txBody>
          <a:bodyPr spcFirstLastPara="1" wrap="square" lIns="91425" tIns="91425" rIns="91425" bIns="91425" anchor="t" anchorCtr="0">
            <a:noAutofit/>
          </a:bodyPr>
          <a:lstStyle/>
          <a:p>
            <a:pPr marL="171450" indent="-171450">
              <a:spcBef>
                <a:spcPts val="1200"/>
              </a:spcBef>
              <a:buClrTx/>
              <a:buSzPct val="160000"/>
              <a:buFont typeface="Arial" panose="020B0604020202020204" pitchFamily="34" charset="0"/>
              <a:buChar char="•"/>
            </a:pPr>
            <a:r>
              <a:rPr lang="en-US" sz="1100" b="1" dirty="0">
                <a:solidFill>
                  <a:srgbClr val="000000"/>
                </a:solidFill>
                <a:latin typeface="Arial"/>
                <a:ea typeface="Arial"/>
                <a:cs typeface="Arial"/>
                <a:sym typeface="Arial"/>
              </a:rPr>
              <a:t>Scalability Enhancements</a:t>
            </a:r>
            <a:r>
              <a:rPr lang="en-US" sz="1100" dirty="0">
                <a:solidFill>
                  <a:srgbClr val="000000"/>
                </a:solidFill>
                <a:latin typeface="Arial"/>
                <a:ea typeface="Arial"/>
                <a:cs typeface="Arial"/>
                <a:sym typeface="Arial"/>
              </a:rPr>
              <a:t>: Developing computationally efficient implementations of CSP.</a:t>
            </a:r>
          </a:p>
          <a:p>
            <a:pPr marL="171450" indent="-171450">
              <a:spcBef>
                <a:spcPts val="1200"/>
              </a:spcBef>
              <a:buClrTx/>
              <a:buSzPct val="160000"/>
              <a:buFont typeface="Arial" panose="020B0604020202020204" pitchFamily="34" charset="0"/>
              <a:buChar char="•"/>
            </a:pPr>
            <a:r>
              <a:rPr lang="en-US" sz="1100" b="1" dirty="0">
                <a:solidFill>
                  <a:srgbClr val="000000"/>
                </a:solidFill>
                <a:latin typeface="Arial"/>
                <a:ea typeface="Arial"/>
                <a:cs typeface="Arial"/>
                <a:sym typeface="Arial"/>
              </a:rPr>
              <a:t>Broader Applicability Across Domains</a:t>
            </a:r>
            <a:r>
              <a:rPr lang="en-US" sz="1100" dirty="0">
                <a:solidFill>
                  <a:srgbClr val="000000"/>
                </a:solidFill>
                <a:latin typeface="Arial"/>
                <a:ea typeface="Arial"/>
                <a:cs typeface="Arial"/>
                <a:sym typeface="Arial"/>
              </a:rPr>
              <a:t>: Adapting CSP for other high-dimensional, structured datasets, such as biomedical imaging, financial time series, and autonomous navigation, to expand its impact beyond land surface forecasting.</a:t>
            </a:r>
          </a:p>
          <a:p>
            <a:pPr marL="171450" indent="-171450">
              <a:spcBef>
                <a:spcPts val="1200"/>
              </a:spcBef>
              <a:buClrTx/>
              <a:buSzPct val="160000"/>
              <a:buFont typeface="Arial" panose="020B0604020202020204" pitchFamily="34" charset="0"/>
              <a:buChar char="•"/>
            </a:pPr>
            <a:r>
              <a:rPr lang="en-US" sz="1100" b="1" dirty="0">
                <a:solidFill>
                  <a:srgbClr val="000000"/>
                </a:solidFill>
                <a:latin typeface="Arial"/>
                <a:ea typeface="Arial"/>
                <a:cs typeface="Arial"/>
                <a:sym typeface="Arial"/>
              </a:rPr>
              <a:t>Robust Latent Feature Supervision</a:t>
            </a:r>
            <a:r>
              <a:rPr lang="en-US" sz="1100" dirty="0">
                <a:solidFill>
                  <a:srgbClr val="000000"/>
                </a:solidFill>
                <a:latin typeface="Arial"/>
                <a:ea typeface="Arial"/>
                <a:cs typeface="Arial"/>
                <a:sym typeface="Arial"/>
              </a:rPr>
              <a:t>: Introducing self-supervised learning objectives or </a:t>
            </a:r>
            <a:r>
              <a:rPr lang="en-US" sz="1100" b="1" dirty="0">
                <a:solidFill>
                  <a:srgbClr val="000000"/>
                </a:solidFill>
                <a:latin typeface="Arial"/>
                <a:ea typeface="Arial"/>
                <a:cs typeface="Arial"/>
                <a:sym typeface="Arial"/>
              </a:rPr>
              <a:t>domain-informed</a:t>
            </a:r>
            <a:r>
              <a:rPr lang="en-US" sz="1100" dirty="0">
                <a:solidFill>
                  <a:srgbClr val="000000"/>
                </a:solidFill>
                <a:latin typeface="Arial"/>
                <a:ea typeface="Arial"/>
                <a:cs typeface="Arial"/>
                <a:sym typeface="Arial"/>
              </a:rPr>
              <a:t> constraints within the disentanglement framework to improve alignment between latent features and real-world phenomena.</a:t>
            </a:r>
          </a:p>
          <a:p>
            <a:pPr marL="171450" indent="-171450">
              <a:spcBef>
                <a:spcPts val="1200"/>
              </a:spcBef>
              <a:buClrTx/>
              <a:buSzPct val="160000"/>
              <a:buFont typeface="Arial" panose="020B0604020202020204" pitchFamily="34" charset="0"/>
              <a:buChar char="•"/>
            </a:pPr>
            <a:r>
              <a:rPr lang="en-US" sz="1100" b="1" dirty="0">
                <a:solidFill>
                  <a:srgbClr val="000000"/>
                </a:solidFill>
                <a:latin typeface="Arial"/>
                <a:ea typeface="Arial"/>
                <a:cs typeface="Arial"/>
                <a:sym typeface="Arial"/>
              </a:rPr>
              <a:t>Mitigating Feature Independence</a:t>
            </a:r>
            <a:r>
              <a:rPr lang="en-US" sz="1100" dirty="0">
                <a:solidFill>
                  <a:srgbClr val="000000"/>
                </a:solidFill>
                <a:latin typeface="Arial"/>
                <a:ea typeface="Arial"/>
                <a:cs typeface="Arial"/>
                <a:sym typeface="Arial"/>
              </a:rPr>
              <a:t>: Granger causality can enable more informed perturbations, isolating the true sensitivity of meteorological variables while accounting for potential interdependencies, leading to more accurate and meaningful sensitivity values.</a:t>
            </a:r>
            <a:endParaRPr lang="en" sz="110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3432200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4D0E09-D6A1-8098-F33D-6DEC81F400F0}"/>
              </a:ext>
            </a:extLst>
          </p:cNvPr>
          <p:cNvSpPr txBox="1"/>
          <p:nvPr/>
        </p:nvSpPr>
        <p:spPr>
          <a:xfrm>
            <a:off x="2936383" y="2217807"/>
            <a:ext cx="3271234" cy="707886"/>
          </a:xfrm>
          <a:prstGeom prst="rect">
            <a:avLst/>
          </a:prstGeom>
          <a:noFill/>
        </p:spPr>
        <p:txBody>
          <a:bodyPr wrap="square">
            <a:spAutoFit/>
          </a:bodyPr>
          <a:lstStyle/>
          <a:p>
            <a:r>
              <a:rPr lang="en-US" sz="4000" dirty="0"/>
              <a:t>THANK-YOU</a:t>
            </a:r>
            <a:endParaRPr lang="en-IN" sz="4000" dirty="0"/>
          </a:p>
        </p:txBody>
      </p:sp>
    </p:spTree>
    <p:extLst>
      <p:ext uri="{BB962C8B-B14F-4D97-AF65-F5344CB8AC3E}">
        <p14:creationId xmlns:p14="http://schemas.microsoft.com/office/powerpoint/2010/main" val="33947198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12">
          <a:extLst>
            <a:ext uri="{FF2B5EF4-FFF2-40B4-BE49-F238E27FC236}">
              <a16:creationId xmlns:a16="http://schemas.microsoft.com/office/drawing/2014/main" id="{626BF7FC-5920-3640-5287-48BA0A132848}"/>
            </a:ext>
          </a:extLst>
        </p:cNvPr>
        <p:cNvGrpSpPr/>
        <p:nvPr/>
      </p:nvGrpSpPr>
      <p:grpSpPr>
        <a:xfrm>
          <a:off x="0" y="0"/>
          <a:ext cx="0" cy="0"/>
          <a:chOff x="0" y="0"/>
          <a:chExt cx="0" cy="0"/>
        </a:xfrm>
      </p:grpSpPr>
      <p:sp>
        <p:nvSpPr>
          <p:cNvPr id="213" name="Google Shape;213;p37">
            <a:extLst>
              <a:ext uri="{FF2B5EF4-FFF2-40B4-BE49-F238E27FC236}">
                <a16:creationId xmlns:a16="http://schemas.microsoft.com/office/drawing/2014/main" id="{AD98FD66-8B1A-82A5-BA98-4ED4B9461756}"/>
              </a:ext>
            </a:extLst>
          </p:cNvPr>
          <p:cNvSpPr txBox="1">
            <a:spLocks noGrp="1"/>
          </p:cNvSpPr>
          <p:nvPr>
            <p:ph type="title"/>
          </p:nvPr>
        </p:nvSpPr>
        <p:spPr>
          <a:xfrm>
            <a:off x="186757" y="641400"/>
            <a:ext cx="8822014"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latin typeface="+mn-lt"/>
              </a:rPr>
              <a:t>References</a:t>
            </a:r>
            <a:endParaRPr dirty="0">
              <a:latin typeface="+mn-lt"/>
            </a:endParaRPr>
          </a:p>
        </p:txBody>
      </p:sp>
      <p:sp>
        <p:nvSpPr>
          <p:cNvPr id="214" name="Google Shape;214;p37">
            <a:extLst>
              <a:ext uri="{FF2B5EF4-FFF2-40B4-BE49-F238E27FC236}">
                <a16:creationId xmlns:a16="http://schemas.microsoft.com/office/drawing/2014/main" id="{D9109B3D-D507-DF72-096F-038889A71734}"/>
              </a:ext>
            </a:extLst>
          </p:cNvPr>
          <p:cNvSpPr txBox="1">
            <a:spLocks noGrp="1"/>
          </p:cNvSpPr>
          <p:nvPr>
            <p:ph type="body" idx="1"/>
          </p:nvPr>
        </p:nvSpPr>
        <p:spPr>
          <a:xfrm>
            <a:off x="308854" y="1435994"/>
            <a:ext cx="8526292" cy="3618964"/>
          </a:xfrm>
          <a:prstGeom prst="rect">
            <a:avLst/>
          </a:prstGeom>
        </p:spPr>
        <p:txBody>
          <a:bodyPr spcFirstLastPara="1" wrap="square" lIns="91425" tIns="91425" rIns="91425" bIns="91425" anchor="t" anchorCtr="0">
            <a:noAutofit/>
          </a:bodyPr>
          <a:lstStyle/>
          <a:p>
            <a:pPr marL="0" indent="0">
              <a:spcBef>
                <a:spcPts val="1200"/>
              </a:spcBef>
              <a:buClrTx/>
              <a:buSzPct val="160000"/>
              <a:buNone/>
            </a:pPr>
            <a:r>
              <a:rPr lang="en-IN" sz="1100" dirty="0">
                <a:solidFill>
                  <a:srgbClr val="000000"/>
                </a:solidFill>
                <a:latin typeface="Arial"/>
                <a:ea typeface="Arial"/>
                <a:cs typeface="Arial"/>
                <a:sym typeface="Arial"/>
              </a:rPr>
              <a:t>[1] M. </a:t>
            </a:r>
            <a:r>
              <a:rPr lang="en-IN" sz="1100" dirty="0" err="1">
                <a:solidFill>
                  <a:srgbClr val="000000"/>
                </a:solidFill>
                <a:latin typeface="Arial"/>
                <a:ea typeface="Arial"/>
                <a:cs typeface="Arial"/>
                <a:sym typeface="Arial"/>
              </a:rPr>
              <a:t>Shokr</a:t>
            </a:r>
            <a:r>
              <a:rPr lang="en-IN" sz="1100" dirty="0">
                <a:solidFill>
                  <a:srgbClr val="000000"/>
                </a:solidFill>
                <a:latin typeface="Arial"/>
                <a:ea typeface="Arial"/>
                <a:cs typeface="Arial"/>
                <a:sym typeface="Arial"/>
              </a:rPr>
              <a:t> and Y. Ye, “Why does arctic sea ice respond more evidently than </a:t>
            </a:r>
            <a:r>
              <a:rPr lang="en-IN" sz="1100" dirty="0" err="1">
                <a:solidFill>
                  <a:srgbClr val="000000"/>
                </a:solidFill>
                <a:latin typeface="Arial"/>
                <a:ea typeface="Arial"/>
                <a:cs typeface="Arial"/>
                <a:sym typeface="Arial"/>
              </a:rPr>
              <a:t>antarcticsea</a:t>
            </a:r>
            <a:r>
              <a:rPr lang="en-IN" sz="1100" dirty="0">
                <a:solidFill>
                  <a:srgbClr val="000000"/>
                </a:solidFill>
                <a:latin typeface="Arial"/>
                <a:ea typeface="Arial"/>
                <a:cs typeface="Arial"/>
                <a:sym typeface="Arial"/>
              </a:rPr>
              <a:t> ice to climate change?,” Ocean-Land-Atmosphere Research, vol. 2, p. 0006, 2023.</a:t>
            </a:r>
          </a:p>
          <a:p>
            <a:pPr marL="0" indent="0">
              <a:spcBef>
                <a:spcPts val="1200"/>
              </a:spcBef>
              <a:buClrTx/>
              <a:buSzPct val="160000"/>
              <a:buNone/>
            </a:pPr>
            <a:r>
              <a:rPr lang="en-IN" sz="1100" dirty="0">
                <a:solidFill>
                  <a:srgbClr val="000000"/>
                </a:solidFill>
                <a:latin typeface="Arial"/>
                <a:ea typeface="Arial"/>
                <a:cs typeface="Arial"/>
                <a:sym typeface="Arial"/>
              </a:rPr>
              <a:t>[2] S. Lampe, C. Burton, E. Burke, J. Chang, N. </a:t>
            </a:r>
            <a:r>
              <a:rPr lang="en-IN" sz="1100" dirty="0" err="1">
                <a:solidFill>
                  <a:srgbClr val="000000"/>
                </a:solidFill>
                <a:latin typeface="Arial"/>
                <a:ea typeface="Arial"/>
                <a:cs typeface="Arial"/>
                <a:sym typeface="Arial"/>
              </a:rPr>
              <a:t>Christidis</a:t>
            </a:r>
            <a:r>
              <a:rPr lang="en-IN" sz="1100" dirty="0">
                <a:solidFill>
                  <a:srgbClr val="000000"/>
                </a:solidFill>
                <a:latin typeface="Arial"/>
                <a:ea typeface="Arial"/>
                <a:cs typeface="Arial"/>
                <a:sym typeface="Arial"/>
              </a:rPr>
              <a:t>, M. Forrest, L. </a:t>
            </a:r>
            <a:r>
              <a:rPr lang="en-IN" sz="1100" dirty="0" err="1">
                <a:solidFill>
                  <a:srgbClr val="000000"/>
                </a:solidFill>
                <a:latin typeface="Arial"/>
                <a:ea typeface="Arial"/>
                <a:cs typeface="Arial"/>
                <a:sym typeface="Arial"/>
              </a:rPr>
              <a:t>Gudmunds</a:t>
            </a:r>
            <a:r>
              <a:rPr lang="en-IN" sz="1100" dirty="0">
                <a:solidFill>
                  <a:srgbClr val="000000"/>
                </a:solidFill>
                <a:latin typeface="Arial"/>
                <a:ea typeface="Arial"/>
                <a:cs typeface="Arial"/>
                <a:sym typeface="Arial"/>
              </a:rPr>
              <a:t>-son, H. Huang, S. </a:t>
            </a:r>
            <a:r>
              <a:rPr lang="en-IN" sz="1100" dirty="0" err="1">
                <a:solidFill>
                  <a:srgbClr val="000000"/>
                </a:solidFill>
                <a:latin typeface="Arial"/>
                <a:ea typeface="Arial"/>
                <a:cs typeface="Arial"/>
                <a:sym typeface="Arial"/>
              </a:rPr>
              <a:t>Hantson</a:t>
            </a:r>
            <a:r>
              <a:rPr lang="en-IN" sz="1100" dirty="0">
                <a:solidFill>
                  <a:srgbClr val="000000"/>
                </a:solidFill>
                <a:latin typeface="Arial"/>
                <a:ea typeface="Arial"/>
                <a:cs typeface="Arial"/>
                <a:sym typeface="Arial"/>
              </a:rPr>
              <a:t>, A. Ito, et al., “The effect of climate change on </a:t>
            </a:r>
            <a:r>
              <a:rPr lang="en-IN" sz="1100" dirty="0" err="1">
                <a:solidFill>
                  <a:srgbClr val="000000"/>
                </a:solidFill>
                <a:latin typeface="Arial"/>
                <a:ea typeface="Arial"/>
                <a:cs typeface="Arial"/>
                <a:sym typeface="Arial"/>
              </a:rPr>
              <a:t>globalwildfire</a:t>
            </a:r>
            <a:r>
              <a:rPr lang="en-IN" sz="1100" dirty="0">
                <a:solidFill>
                  <a:srgbClr val="000000"/>
                </a:solidFill>
                <a:latin typeface="Arial"/>
                <a:ea typeface="Arial"/>
                <a:cs typeface="Arial"/>
                <a:sym typeface="Arial"/>
              </a:rPr>
              <a:t> activity,” in EGU General Assembly Conference Abstracts, pp. EGU–14756,2023.</a:t>
            </a:r>
          </a:p>
          <a:p>
            <a:pPr marL="0" indent="0">
              <a:spcBef>
                <a:spcPts val="1200"/>
              </a:spcBef>
              <a:buClrTx/>
              <a:buSzPct val="160000"/>
              <a:buNone/>
            </a:pPr>
            <a:r>
              <a:rPr lang="en-IN" sz="1100" dirty="0">
                <a:solidFill>
                  <a:srgbClr val="000000"/>
                </a:solidFill>
                <a:latin typeface="Arial"/>
                <a:ea typeface="Arial"/>
                <a:cs typeface="Arial"/>
                <a:sym typeface="Arial"/>
              </a:rPr>
              <a:t>[3] D. </a:t>
            </a:r>
            <a:r>
              <a:rPr lang="en-IN" sz="1100" dirty="0" err="1">
                <a:solidFill>
                  <a:srgbClr val="000000"/>
                </a:solidFill>
                <a:latin typeface="Arial"/>
                <a:ea typeface="Arial"/>
                <a:cs typeface="Arial"/>
                <a:sym typeface="Arial"/>
              </a:rPr>
              <a:t>Geudtner</a:t>
            </a:r>
            <a:r>
              <a:rPr lang="en-IN" sz="1100" dirty="0">
                <a:solidFill>
                  <a:srgbClr val="000000"/>
                </a:solidFill>
                <a:latin typeface="Arial"/>
                <a:ea typeface="Arial"/>
                <a:cs typeface="Arial"/>
                <a:sym typeface="Arial"/>
              </a:rPr>
              <a:t>, R. Torres, P. </a:t>
            </a:r>
            <a:r>
              <a:rPr lang="en-IN" sz="1100" dirty="0" err="1">
                <a:solidFill>
                  <a:srgbClr val="000000"/>
                </a:solidFill>
                <a:latin typeface="Arial"/>
                <a:ea typeface="Arial"/>
                <a:cs typeface="Arial"/>
                <a:sym typeface="Arial"/>
              </a:rPr>
              <a:t>Snoeij</a:t>
            </a:r>
            <a:r>
              <a:rPr lang="en-IN" sz="1100" dirty="0">
                <a:solidFill>
                  <a:srgbClr val="000000"/>
                </a:solidFill>
                <a:latin typeface="Arial"/>
                <a:ea typeface="Arial"/>
                <a:cs typeface="Arial"/>
                <a:sym typeface="Arial"/>
              </a:rPr>
              <a:t>, M. Davidson, and B. </a:t>
            </a:r>
            <a:r>
              <a:rPr lang="en-IN" sz="1100" dirty="0" err="1">
                <a:solidFill>
                  <a:srgbClr val="000000"/>
                </a:solidFill>
                <a:latin typeface="Arial"/>
                <a:ea typeface="Arial"/>
                <a:cs typeface="Arial"/>
                <a:sym typeface="Arial"/>
              </a:rPr>
              <a:t>Rommen</a:t>
            </a:r>
            <a:r>
              <a:rPr lang="en-IN" sz="1100" dirty="0">
                <a:solidFill>
                  <a:srgbClr val="000000"/>
                </a:solidFill>
                <a:latin typeface="Arial"/>
                <a:ea typeface="Arial"/>
                <a:cs typeface="Arial"/>
                <a:sym typeface="Arial"/>
              </a:rPr>
              <a:t>, “Sentinel-1 sys-</a:t>
            </a:r>
            <a:r>
              <a:rPr lang="en-IN" sz="1100" dirty="0" err="1">
                <a:solidFill>
                  <a:srgbClr val="000000"/>
                </a:solidFill>
                <a:latin typeface="Arial"/>
                <a:ea typeface="Arial"/>
                <a:cs typeface="Arial"/>
                <a:sym typeface="Arial"/>
              </a:rPr>
              <a:t>tem</a:t>
            </a:r>
            <a:r>
              <a:rPr lang="en-IN" sz="1100" dirty="0">
                <a:solidFill>
                  <a:srgbClr val="000000"/>
                </a:solidFill>
                <a:latin typeface="Arial"/>
                <a:ea typeface="Arial"/>
                <a:cs typeface="Arial"/>
                <a:sym typeface="Arial"/>
              </a:rPr>
              <a:t> capabilities and applications,” in 2014 IEEE Geoscience and Remote </a:t>
            </a:r>
            <a:r>
              <a:rPr lang="en-IN" sz="1100" dirty="0" err="1">
                <a:solidFill>
                  <a:srgbClr val="000000"/>
                </a:solidFill>
                <a:latin typeface="Arial"/>
                <a:ea typeface="Arial"/>
                <a:cs typeface="Arial"/>
                <a:sym typeface="Arial"/>
              </a:rPr>
              <a:t>SensingSymposium</a:t>
            </a:r>
            <a:r>
              <a:rPr lang="en-IN" sz="1100" dirty="0">
                <a:solidFill>
                  <a:srgbClr val="000000"/>
                </a:solidFill>
                <a:latin typeface="Arial"/>
                <a:ea typeface="Arial"/>
                <a:cs typeface="Arial"/>
                <a:sym typeface="Arial"/>
              </a:rPr>
              <a:t>, pp. 1457–1460, IEEE, 2014.</a:t>
            </a:r>
          </a:p>
          <a:p>
            <a:pPr marL="0" indent="0">
              <a:spcBef>
                <a:spcPts val="1200"/>
              </a:spcBef>
              <a:buClrTx/>
              <a:buSzPct val="160000"/>
              <a:buNone/>
            </a:pPr>
            <a:r>
              <a:rPr lang="en-IN" sz="1100" dirty="0">
                <a:solidFill>
                  <a:srgbClr val="000000"/>
                </a:solidFill>
                <a:latin typeface="Arial"/>
                <a:ea typeface="Arial"/>
                <a:cs typeface="Arial"/>
                <a:sym typeface="Arial"/>
              </a:rPr>
              <a:t>[4] M. Beyer, R. Ahmad, B. Yang, and P. </a:t>
            </a:r>
            <a:r>
              <a:rPr lang="en-IN" sz="1100" dirty="0" err="1">
                <a:solidFill>
                  <a:srgbClr val="000000"/>
                </a:solidFill>
                <a:latin typeface="Arial"/>
                <a:ea typeface="Arial"/>
                <a:cs typeface="Arial"/>
                <a:sym typeface="Arial"/>
              </a:rPr>
              <a:t>Rodr´ıguez</a:t>
            </a:r>
            <a:r>
              <a:rPr lang="en-IN" sz="1100" dirty="0">
                <a:solidFill>
                  <a:srgbClr val="000000"/>
                </a:solidFill>
                <a:latin typeface="Arial"/>
                <a:ea typeface="Arial"/>
                <a:cs typeface="Arial"/>
                <a:sym typeface="Arial"/>
              </a:rPr>
              <a:t>-Bocca, “Deep spatial-</a:t>
            </a:r>
            <a:r>
              <a:rPr lang="en-IN" sz="1100" dirty="0" err="1">
                <a:solidFill>
                  <a:srgbClr val="000000"/>
                </a:solidFill>
                <a:latin typeface="Arial"/>
                <a:ea typeface="Arial"/>
                <a:cs typeface="Arial"/>
                <a:sym typeface="Arial"/>
              </a:rPr>
              <a:t>temporalgraph</a:t>
            </a:r>
            <a:r>
              <a:rPr lang="en-IN" sz="1100" dirty="0">
                <a:solidFill>
                  <a:srgbClr val="000000"/>
                </a:solidFill>
                <a:latin typeface="Arial"/>
                <a:ea typeface="Arial"/>
                <a:cs typeface="Arial"/>
                <a:sym typeface="Arial"/>
              </a:rPr>
              <a:t> </a:t>
            </a:r>
            <a:r>
              <a:rPr lang="en-IN" sz="1100" dirty="0" err="1">
                <a:solidFill>
                  <a:srgbClr val="000000"/>
                </a:solidFill>
                <a:latin typeface="Arial"/>
                <a:ea typeface="Arial"/>
                <a:cs typeface="Arial"/>
                <a:sym typeface="Arial"/>
              </a:rPr>
              <a:t>modeling</a:t>
            </a:r>
            <a:r>
              <a:rPr lang="en-IN" sz="1100" dirty="0">
                <a:solidFill>
                  <a:srgbClr val="000000"/>
                </a:solidFill>
                <a:latin typeface="Arial"/>
                <a:ea typeface="Arial"/>
                <a:cs typeface="Arial"/>
                <a:sym typeface="Arial"/>
              </a:rPr>
              <a:t> for efficient </a:t>
            </a:r>
            <a:r>
              <a:rPr lang="en-IN" sz="1100" dirty="0" err="1">
                <a:solidFill>
                  <a:srgbClr val="000000"/>
                </a:solidFill>
                <a:latin typeface="Arial"/>
                <a:ea typeface="Arial"/>
                <a:cs typeface="Arial"/>
                <a:sym typeface="Arial"/>
              </a:rPr>
              <a:t>ndvi</a:t>
            </a:r>
            <a:r>
              <a:rPr lang="en-IN" sz="1100" dirty="0">
                <a:solidFill>
                  <a:srgbClr val="000000"/>
                </a:solidFill>
                <a:latin typeface="Arial"/>
                <a:ea typeface="Arial"/>
                <a:cs typeface="Arial"/>
                <a:sym typeface="Arial"/>
              </a:rPr>
              <a:t> forecasting,” Smart Agricultural Technology, vol. 4,p. 100172, 2023.</a:t>
            </a:r>
          </a:p>
          <a:p>
            <a:pPr marL="0" indent="0">
              <a:spcBef>
                <a:spcPts val="1200"/>
              </a:spcBef>
              <a:buClrTx/>
              <a:buSzPct val="160000"/>
              <a:buNone/>
            </a:pPr>
            <a:r>
              <a:rPr lang="en-IN" sz="1100" dirty="0">
                <a:solidFill>
                  <a:srgbClr val="000000"/>
                </a:solidFill>
                <a:latin typeface="Arial"/>
                <a:ea typeface="Arial"/>
                <a:cs typeface="Arial"/>
                <a:sym typeface="Arial"/>
              </a:rPr>
              <a:t>[5] F. van Oorschot, R. van der Ent, M. </a:t>
            </a:r>
            <a:r>
              <a:rPr lang="en-IN" sz="1100" dirty="0" err="1">
                <a:solidFill>
                  <a:srgbClr val="000000"/>
                </a:solidFill>
                <a:latin typeface="Arial"/>
                <a:ea typeface="Arial"/>
                <a:cs typeface="Arial"/>
                <a:sym typeface="Arial"/>
              </a:rPr>
              <a:t>Hrachowitz</a:t>
            </a:r>
            <a:r>
              <a:rPr lang="en-IN" sz="1100" dirty="0">
                <a:solidFill>
                  <a:srgbClr val="000000"/>
                </a:solidFill>
                <a:latin typeface="Arial"/>
                <a:ea typeface="Arial"/>
                <a:cs typeface="Arial"/>
                <a:sym typeface="Arial"/>
              </a:rPr>
              <a:t>, E. di Carlo, F. Catalano, S. Bous-</a:t>
            </a:r>
            <a:r>
              <a:rPr lang="en-IN" sz="1100" dirty="0" err="1">
                <a:solidFill>
                  <a:srgbClr val="000000"/>
                </a:solidFill>
                <a:latin typeface="Arial"/>
                <a:ea typeface="Arial"/>
                <a:cs typeface="Arial"/>
                <a:sym typeface="Arial"/>
              </a:rPr>
              <a:t>setta</a:t>
            </a:r>
            <a:r>
              <a:rPr lang="en-IN" sz="1100" dirty="0">
                <a:solidFill>
                  <a:srgbClr val="000000"/>
                </a:solidFill>
                <a:latin typeface="Arial"/>
                <a:ea typeface="Arial"/>
                <a:cs typeface="Arial"/>
                <a:sym typeface="Arial"/>
              </a:rPr>
              <a:t>, G. Balsamo, and A. Alessandri, “Improving the temporal and spatial </a:t>
            </a:r>
            <a:r>
              <a:rPr lang="en-IN" sz="1100" dirty="0" err="1">
                <a:solidFill>
                  <a:srgbClr val="000000"/>
                </a:solidFill>
                <a:latin typeface="Arial"/>
                <a:ea typeface="Arial"/>
                <a:cs typeface="Arial"/>
                <a:sym typeface="Arial"/>
              </a:rPr>
              <a:t>vege-tation</a:t>
            </a:r>
            <a:r>
              <a:rPr lang="en-IN" sz="1100" dirty="0">
                <a:solidFill>
                  <a:srgbClr val="000000"/>
                </a:solidFill>
                <a:latin typeface="Arial"/>
                <a:ea typeface="Arial"/>
                <a:cs typeface="Arial"/>
                <a:sym typeface="Arial"/>
              </a:rPr>
              <a:t> variability in land surface models based on satellite observations,” in </a:t>
            </a:r>
            <a:r>
              <a:rPr lang="en-IN" sz="1100" dirty="0" err="1">
                <a:solidFill>
                  <a:srgbClr val="000000"/>
                </a:solidFill>
                <a:latin typeface="Arial"/>
                <a:ea typeface="Arial"/>
                <a:cs typeface="Arial"/>
                <a:sym typeface="Arial"/>
              </a:rPr>
              <a:t>EGUGeneral</a:t>
            </a:r>
            <a:r>
              <a:rPr lang="en-IN" sz="1100" dirty="0">
                <a:solidFill>
                  <a:srgbClr val="000000"/>
                </a:solidFill>
                <a:latin typeface="Arial"/>
                <a:ea typeface="Arial"/>
                <a:cs typeface="Arial"/>
                <a:sym typeface="Arial"/>
              </a:rPr>
              <a:t> Assembly Conference Abstracts, pp. EGU–6528, 2023.</a:t>
            </a:r>
          </a:p>
          <a:p>
            <a:pPr marL="0" indent="0">
              <a:spcBef>
                <a:spcPts val="1200"/>
              </a:spcBef>
              <a:buClrTx/>
              <a:buSzPct val="160000"/>
              <a:buNone/>
            </a:pPr>
            <a:r>
              <a:rPr lang="en-IN" sz="1100" dirty="0">
                <a:solidFill>
                  <a:srgbClr val="000000"/>
                </a:solidFill>
                <a:latin typeface="Arial"/>
                <a:ea typeface="Arial"/>
                <a:cs typeface="Arial"/>
                <a:sym typeface="Arial"/>
              </a:rPr>
              <a:t>[6] E. Chrysanthopoulos, C. </a:t>
            </a:r>
            <a:r>
              <a:rPr lang="en-IN" sz="1100" dirty="0" err="1">
                <a:solidFill>
                  <a:srgbClr val="000000"/>
                </a:solidFill>
                <a:latin typeface="Arial"/>
                <a:ea typeface="Arial"/>
                <a:cs typeface="Arial"/>
                <a:sym typeface="Arial"/>
              </a:rPr>
              <a:t>Pouliaris</a:t>
            </a:r>
            <a:r>
              <a:rPr lang="en-IN" sz="1100" dirty="0">
                <a:solidFill>
                  <a:srgbClr val="000000"/>
                </a:solidFill>
                <a:latin typeface="Arial"/>
                <a:ea typeface="Arial"/>
                <a:cs typeface="Arial"/>
                <a:sym typeface="Arial"/>
              </a:rPr>
              <a:t>, I. </a:t>
            </a:r>
            <a:r>
              <a:rPr lang="en-IN" sz="1100" dirty="0" err="1">
                <a:solidFill>
                  <a:srgbClr val="000000"/>
                </a:solidFill>
                <a:latin typeface="Arial"/>
                <a:ea typeface="Arial"/>
                <a:cs typeface="Arial"/>
                <a:sym typeface="Arial"/>
              </a:rPr>
              <a:t>Tsirogiannis</a:t>
            </a:r>
            <a:r>
              <a:rPr lang="en-IN" sz="1100" dirty="0">
                <a:solidFill>
                  <a:srgbClr val="000000"/>
                </a:solidFill>
                <a:latin typeface="Arial"/>
                <a:ea typeface="Arial"/>
                <a:cs typeface="Arial"/>
                <a:sym typeface="Arial"/>
              </a:rPr>
              <a:t>, and A. </a:t>
            </a:r>
            <a:r>
              <a:rPr lang="en-IN" sz="1100" dirty="0" err="1">
                <a:solidFill>
                  <a:srgbClr val="000000"/>
                </a:solidFill>
                <a:latin typeface="Arial"/>
                <a:ea typeface="Arial"/>
                <a:cs typeface="Arial"/>
                <a:sym typeface="Arial"/>
              </a:rPr>
              <a:t>Kallioras</a:t>
            </a:r>
            <a:r>
              <a:rPr lang="en-IN" sz="1100" dirty="0">
                <a:solidFill>
                  <a:srgbClr val="000000"/>
                </a:solidFill>
                <a:latin typeface="Arial"/>
                <a:ea typeface="Arial"/>
                <a:cs typeface="Arial"/>
                <a:sym typeface="Arial"/>
              </a:rPr>
              <a:t>, “</a:t>
            </a:r>
            <a:r>
              <a:rPr lang="en-IN" sz="1100" dirty="0" err="1">
                <a:solidFill>
                  <a:srgbClr val="000000"/>
                </a:solidFill>
                <a:latin typeface="Arial"/>
                <a:ea typeface="Arial"/>
                <a:cs typeface="Arial"/>
                <a:sym typeface="Arial"/>
              </a:rPr>
              <a:t>Forecastingsoil</a:t>
            </a:r>
            <a:r>
              <a:rPr lang="en-IN" sz="1100" dirty="0">
                <a:solidFill>
                  <a:srgbClr val="000000"/>
                </a:solidFill>
                <a:latin typeface="Arial"/>
                <a:ea typeface="Arial"/>
                <a:cs typeface="Arial"/>
                <a:sym typeface="Arial"/>
              </a:rPr>
              <a:t> moisture on a spatial and temporal scale using machine learning algorithms,” </a:t>
            </a:r>
            <a:r>
              <a:rPr lang="en-IN" sz="1100" dirty="0" err="1">
                <a:solidFill>
                  <a:srgbClr val="000000"/>
                </a:solidFill>
                <a:latin typeface="Arial"/>
                <a:ea typeface="Arial"/>
                <a:cs typeface="Arial"/>
                <a:sym typeface="Arial"/>
              </a:rPr>
              <a:t>inEGU</a:t>
            </a:r>
            <a:r>
              <a:rPr lang="en-IN" sz="1100" dirty="0">
                <a:solidFill>
                  <a:srgbClr val="000000"/>
                </a:solidFill>
                <a:latin typeface="Arial"/>
                <a:ea typeface="Arial"/>
                <a:cs typeface="Arial"/>
                <a:sym typeface="Arial"/>
              </a:rPr>
              <a:t> General Assembly Conference Abstracts, pp. EGU–11925, 2023.</a:t>
            </a:r>
            <a:endParaRPr lang="en" sz="110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0897552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12">
          <a:extLst>
            <a:ext uri="{FF2B5EF4-FFF2-40B4-BE49-F238E27FC236}">
              <a16:creationId xmlns:a16="http://schemas.microsoft.com/office/drawing/2014/main" id="{BA15014D-6828-F0DC-A067-90CF2B851EA4}"/>
            </a:ext>
          </a:extLst>
        </p:cNvPr>
        <p:cNvGrpSpPr/>
        <p:nvPr/>
      </p:nvGrpSpPr>
      <p:grpSpPr>
        <a:xfrm>
          <a:off x="0" y="0"/>
          <a:ext cx="0" cy="0"/>
          <a:chOff x="0" y="0"/>
          <a:chExt cx="0" cy="0"/>
        </a:xfrm>
      </p:grpSpPr>
      <p:sp>
        <p:nvSpPr>
          <p:cNvPr id="213" name="Google Shape;213;p37">
            <a:extLst>
              <a:ext uri="{FF2B5EF4-FFF2-40B4-BE49-F238E27FC236}">
                <a16:creationId xmlns:a16="http://schemas.microsoft.com/office/drawing/2014/main" id="{94FB6351-C30A-70E1-D98F-894BD67BEEB7}"/>
              </a:ext>
            </a:extLst>
          </p:cNvPr>
          <p:cNvSpPr txBox="1">
            <a:spLocks noGrp="1"/>
          </p:cNvSpPr>
          <p:nvPr>
            <p:ph type="title"/>
          </p:nvPr>
        </p:nvSpPr>
        <p:spPr>
          <a:xfrm>
            <a:off x="186757" y="641400"/>
            <a:ext cx="8822014"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latin typeface="+mn-lt"/>
              </a:rPr>
              <a:t>References</a:t>
            </a:r>
            <a:endParaRPr dirty="0">
              <a:latin typeface="+mn-lt"/>
            </a:endParaRPr>
          </a:p>
        </p:txBody>
      </p:sp>
      <p:sp>
        <p:nvSpPr>
          <p:cNvPr id="214" name="Google Shape;214;p37">
            <a:extLst>
              <a:ext uri="{FF2B5EF4-FFF2-40B4-BE49-F238E27FC236}">
                <a16:creationId xmlns:a16="http://schemas.microsoft.com/office/drawing/2014/main" id="{98CEF36A-091D-3930-4AB8-186FB55970CB}"/>
              </a:ext>
            </a:extLst>
          </p:cNvPr>
          <p:cNvSpPr txBox="1">
            <a:spLocks noGrp="1"/>
          </p:cNvSpPr>
          <p:nvPr>
            <p:ph type="body" idx="1"/>
          </p:nvPr>
        </p:nvSpPr>
        <p:spPr>
          <a:xfrm>
            <a:off x="308854" y="1435994"/>
            <a:ext cx="8526292" cy="3618964"/>
          </a:xfrm>
          <a:prstGeom prst="rect">
            <a:avLst/>
          </a:prstGeom>
        </p:spPr>
        <p:txBody>
          <a:bodyPr spcFirstLastPara="1" wrap="square" lIns="91425" tIns="91425" rIns="91425" bIns="91425" anchor="t" anchorCtr="0">
            <a:noAutofit/>
          </a:bodyPr>
          <a:lstStyle/>
          <a:p>
            <a:pPr marL="0" indent="0">
              <a:spcBef>
                <a:spcPts val="1200"/>
              </a:spcBef>
              <a:buClrTx/>
              <a:buSzPct val="160000"/>
              <a:buNone/>
            </a:pPr>
            <a:r>
              <a:rPr lang="en-IN" sz="1100" dirty="0">
                <a:solidFill>
                  <a:srgbClr val="000000"/>
                </a:solidFill>
                <a:latin typeface="Arial"/>
                <a:ea typeface="Arial"/>
                <a:cs typeface="Arial"/>
                <a:sym typeface="Arial"/>
              </a:rPr>
              <a:t>[7] Y. Zhang, F. Huang, L. Li, Q. Li, Y. Zhang, and W. </a:t>
            </a:r>
            <a:r>
              <a:rPr lang="en-IN" sz="1100" dirty="0" err="1">
                <a:solidFill>
                  <a:srgbClr val="000000"/>
                </a:solidFill>
                <a:latin typeface="Arial"/>
                <a:ea typeface="Arial"/>
                <a:cs typeface="Arial"/>
                <a:sym typeface="Arial"/>
              </a:rPr>
              <a:t>Shangguan</a:t>
            </a:r>
            <a:r>
              <a:rPr lang="en-IN" sz="1100" dirty="0">
                <a:solidFill>
                  <a:srgbClr val="000000"/>
                </a:solidFill>
                <a:latin typeface="Arial"/>
                <a:ea typeface="Arial"/>
                <a:cs typeface="Arial"/>
                <a:sym typeface="Arial"/>
              </a:rPr>
              <a:t>, “Real-time fore-cast of </a:t>
            </a:r>
            <a:r>
              <a:rPr lang="en-IN" sz="1100" dirty="0" err="1">
                <a:solidFill>
                  <a:srgbClr val="000000"/>
                </a:solidFill>
                <a:latin typeface="Arial"/>
                <a:ea typeface="Arial"/>
                <a:cs typeface="Arial"/>
                <a:sym typeface="Arial"/>
              </a:rPr>
              <a:t>smap</a:t>
            </a:r>
            <a:r>
              <a:rPr lang="en-IN" sz="1100" dirty="0">
                <a:solidFill>
                  <a:srgbClr val="000000"/>
                </a:solidFill>
                <a:latin typeface="Arial"/>
                <a:ea typeface="Arial"/>
                <a:cs typeface="Arial"/>
                <a:sym typeface="Arial"/>
              </a:rPr>
              <a:t> l3 soil moisture using spatial–temporal deep learning model with </a:t>
            </a:r>
            <a:r>
              <a:rPr lang="en-IN" sz="1100" dirty="0" err="1">
                <a:solidFill>
                  <a:srgbClr val="000000"/>
                </a:solidFill>
                <a:latin typeface="Arial"/>
                <a:ea typeface="Arial"/>
                <a:cs typeface="Arial"/>
                <a:sym typeface="Arial"/>
              </a:rPr>
              <a:t>dataintegration</a:t>
            </a:r>
            <a:r>
              <a:rPr lang="en-IN" sz="1100" dirty="0">
                <a:solidFill>
                  <a:srgbClr val="000000"/>
                </a:solidFill>
                <a:latin typeface="Arial"/>
                <a:ea typeface="Arial"/>
                <a:cs typeface="Arial"/>
                <a:sym typeface="Arial"/>
              </a:rPr>
              <a:t>,” Remote Sensing, vol. 15, no. 2, p. 366, 2023.</a:t>
            </a:r>
          </a:p>
          <a:p>
            <a:pPr marL="0" indent="0">
              <a:spcBef>
                <a:spcPts val="1200"/>
              </a:spcBef>
              <a:buClrTx/>
              <a:buSzPct val="160000"/>
              <a:buNone/>
            </a:pPr>
            <a:r>
              <a:rPr lang="en-IN" sz="1100" dirty="0">
                <a:solidFill>
                  <a:srgbClr val="000000"/>
                </a:solidFill>
                <a:latin typeface="Arial"/>
                <a:ea typeface="Arial"/>
                <a:cs typeface="Arial"/>
                <a:sym typeface="Arial"/>
              </a:rPr>
              <a:t>[8] M. </a:t>
            </a:r>
            <a:r>
              <a:rPr lang="en-IN" sz="1100" dirty="0" err="1">
                <a:solidFill>
                  <a:srgbClr val="000000"/>
                </a:solidFill>
                <a:latin typeface="Arial"/>
                <a:ea typeface="Arial"/>
                <a:cs typeface="Arial"/>
                <a:sym typeface="Arial"/>
              </a:rPr>
              <a:t>Witjes</a:t>
            </a:r>
            <a:r>
              <a:rPr lang="en-IN" sz="1100" dirty="0">
                <a:solidFill>
                  <a:srgbClr val="000000"/>
                </a:solidFill>
                <a:latin typeface="Arial"/>
                <a:ea typeface="Arial"/>
                <a:cs typeface="Arial"/>
                <a:sym typeface="Arial"/>
              </a:rPr>
              <a:t>, L. Parente, C. J. van Diemen, T. </a:t>
            </a:r>
            <a:r>
              <a:rPr lang="en-IN" sz="1100" dirty="0" err="1">
                <a:solidFill>
                  <a:srgbClr val="000000"/>
                </a:solidFill>
                <a:latin typeface="Arial"/>
                <a:ea typeface="Arial"/>
                <a:cs typeface="Arial"/>
                <a:sym typeface="Arial"/>
              </a:rPr>
              <a:t>Hengl</a:t>
            </a:r>
            <a:r>
              <a:rPr lang="en-IN" sz="1100" dirty="0">
                <a:solidFill>
                  <a:srgbClr val="000000"/>
                </a:solidFill>
                <a:latin typeface="Arial"/>
                <a:ea typeface="Arial"/>
                <a:cs typeface="Arial"/>
                <a:sym typeface="Arial"/>
              </a:rPr>
              <a:t>, M. Landa, L. </a:t>
            </a:r>
            <a:r>
              <a:rPr lang="en-IN" sz="1100" dirty="0" err="1">
                <a:solidFill>
                  <a:srgbClr val="000000"/>
                </a:solidFill>
                <a:latin typeface="Arial"/>
                <a:ea typeface="Arial"/>
                <a:cs typeface="Arial"/>
                <a:sym typeface="Arial"/>
              </a:rPr>
              <a:t>Brodsk`y,L</a:t>
            </a:r>
            <a:r>
              <a:rPr lang="en-IN" sz="1100" dirty="0">
                <a:solidFill>
                  <a:srgbClr val="000000"/>
                </a:solidFill>
                <a:latin typeface="Arial"/>
                <a:ea typeface="Arial"/>
                <a:cs typeface="Arial"/>
                <a:sym typeface="Arial"/>
              </a:rPr>
              <a:t>. </a:t>
            </a:r>
            <a:r>
              <a:rPr lang="en-IN" sz="1100" dirty="0" err="1">
                <a:solidFill>
                  <a:srgbClr val="000000"/>
                </a:solidFill>
                <a:latin typeface="Arial"/>
                <a:ea typeface="Arial"/>
                <a:cs typeface="Arial"/>
                <a:sym typeface="Arial"/>
              </a:rPr>
              <a:t>Halounova</a:t>
            </a:r>
            <a:r>
              <a:rPr lang="en-IN" sz="1100" dirty="0">
                <a:solidFill>
                  <a:srgbClr val="000000"/>
                </a:solidFill>
                <a:latin typeface="Arial"/>
                <a:ea typeface="Arial"/>
                <a:cs typeface="Arial"/>
                <a:sym typeface="Arial"/>
              </a:rPr>
              <a:t>, J. </a:t>
            </a:r>
            <a:r>
              <a:rPr lang="en-IN" sz="1100" dirty="0" err="1">
                <a:solidFill>
                  <a:srgbClr val="000000"/>
                </a:solidFill>
                <a:latin typeface="Arial"/>
                <a:ea typeface="Arial"/>
                <a:cs typeface="Arial"/>
                <a:sym typeface="Arial"/>
              </a:rPr>
              <a:t>Kriˇzan</a:t>
            </a:r>
            <a:r>
              <a:rPr lang="en-IN" sz="1100" dirty="0">
                <a:solidFill>
                  <a:srgbClr val="000000"/>
                </a:solidFill>
                <a:latin typeface="Arial"/>
                <a:ea typeface="Arial"/>
                <a:cs typeface="Arial"/>
                <a:sym typeface="Arial"/>
              </a:rPr>
              <a:t>, L. </a:t>
            </a:r>
            <a:r>
              <a:rPr lang="en-IN" sz="1100" dirty="0" err="1">
                <a:solidFill>
                  <a:srgbClr val="000000"/>
                </a:solidFill>
                <a:latin typeface="Arial"/>
                <a:ea typeface="Arial"/>
                <a:cs typeface="Arial"/>
                <a:sym typeface="Arial"/>
              </a:rPr>
              <a:t>Antoni´c</a:t>
            </a:r>
            <a:r>
              <a:rPr lang="en-IN" sz="1100" dirty="0">
                <a:solidFill>
                  <a:srgbClr val="000000"/>
                </a:solidFill>
                <a:latin typeface="Arial"/>
                <a:ea typeface="Arial"/>
                <a:cs typeface="Arial"/>
                <a:sym typeface="Arial"/>
              </a:rPr>
              <a:t>, C. M. Ilie, et al., “A spatiotemporal </a:t>
            </a:r>
            <a:r>
              <a:rPr lang="en-IN" sz="1100" dirty="0" err="1">
                <a:solidFill>
                  <a:srgbClr val="000000"/>
                </a:solidFill>
                <a:latin typeface="Arial"/>
                <a:ea typeface="Arial"/>
                <a:cs typeface="Arial"/>
                <a:sym typeface="Arial"/>
              </a:rPr>
              <a:t>ensem-ble</a:t>
            </a:r>
            <a:r>
              <a:rPr lang="en-IN" sz="1100" dirty="0">
                <a:solidFill>
                  <a:srgbClr val="000000"/>
                </a:solidFill>
                <a:latin typeface="Arial"/>
                <a:ea typeface="Arial"/>
                <a:cs typeface="Arial"/>
                <a:sym typeface="Arial"/>
              </a:rPr>
              <a:t> machine learning framework for generating land use/land cover time-series </a:t>
            </a:r>
            <a:r>
              <a:rPr lang="en-IN" sz="1100" dirty="0" err="1">
                <a:solidFill>
                  <a:srgbClr val="000000"/>
                </a:solidFill>
                <a:latin typeface="Arial"/>
                <a:ea typeface="Arial"/>
                <a:cs typeface="Arial"/>
                <a:sym typeface="Arial"/>
              </a:rPr>
              <a:t>mapsfor</a:t>
            </a:r>
            <a:r>
              <a:rPr lang="en-IN" sz="1100" dirty="0">
                <a:solidFill>
                  <a:srgbClr val="000000"/>
                </a:solidFill>
                <a:latin typeface="Arial"/>
                <a:ea typeface="Arial"/>
                <a:cs typeface="Arial"/>
                <a:sym typeface="Arial"/>
              </a:rPr>
              <a:t> </a:t>
            </a:r>
            <a:r>
              <a:rPr lang="en-IN" sz="1100" dirty="0" err="1">
                <a:solidFill>
                  <a:srgbClr val="000000"/>
                </a:solidFill>
                <a:latin typeface="Arial"/>
                <a:ea typeface="Arial"/>
                <a:cs typeface="Arial"/>
                <a:sym typeface="Arial"/>
              </a:rPr>
              <a:t>europe</a:t>
            </a:r>
            <a:r>
              <a:rPr lang="en-IN" sz="1100" dirty="0">
                <a:solidFill>
                  <a:srgbClr val="000000"/>
                </a:solidFill>
                <a:latin typeface="Arial"/>
                <a:ea typeface="Arial"/>
                <a:cs typeface="Arial"/>
                <a:sym typeface="Arial"/>
              </a:rPr>
              <a:t> (2000–2019) based on </a:t>
            </a:r>
            <a:r>
              <a:rPr lang="en-IN" sz="1100" dirty="0" err="1">
                <a:solidFill>
                  <a:srgbClr val="000000"/>
                </a:solidFill>
                <a:latin typeface="Arial"/>
                <a:ea typeface="Arial"/>
                <a:cs typeface="Arial"/>
                <a:sym typeface="Arial"/>
              </a:rPr>
              <a:t>lucas</a:t>
            </a:r>
            <a:r>
              <a:rPr lang="en-IN" sz="1100" dirty="0">
                <a:solidFill>
                  <a:srgbClr val="000000"/>
                </a:solidFill>
                <a:latin typeface="Arial"/>
                <a:ea typeface="Arial"/>
                <a:cs typeface="Arial"/>
                <a:sym typeface="Arial"/>
              </a:rPr>
              <a:t>, </a:t>
            </a:r>
            <a:r>
              <a:rPr lang="en-IN" sz="1100" dirty="0" err="1">
                <a:solidFill>
                  <a:srgbClr val="000000"/>
                </a:solidFill>
                <a:latin typeface="Arial"/>
                <a:ea typeface="Arial"/>
                <a:cs typeface="Arial"/>
                <a:sym typeface="Arial"/>
              </a:rPr>
              <a:t>corine</a:t>
            </a:r>
            <a:r>
              <a:rPr lang="en-IN" sz="1100" dirty="0">
                <a:solidFill>
                  <a:srgbClr val="000000"/>
                </a:solidFill>
                <a:latin typeface="Arial"/>
                <a:ea typeface="Arial"/>
                <a:cs typeface="Arial"/>
                <a:sym typeface="Arial"/>
              </a:rPr>
              <a:t> and glad </a:t>
            </a:r>
            <a:r>
              <a:rPr lang="en-IN" sz="1100" dirty="0" err="1">
                <a:solidFill>
                  <a:srgbClr val="000000"/>
                </a:solidFill>
                <a:latin typeface="Arial"/>
                <a:ea typeface="Arial"/>
                <a:cs typeface="Arial"/>
                <a:sym typeface="Arial"/>
              </a:rPr>
              <a:t>landsat</a:t>
            </a:r>
            <a:r>
              <a:rPr lang="en-IN" sz="1100" dirty="0">
                <a:solidFill>
                  <a:srgbClr val="000000"/>
                </a:solidFill>
                <a:latin typeface="Arial"/>
                <a:ea typeface="Arial"/>
                <a:cs typeface="Arial"/>
                <a:sym typeface="Arial"/>
              </a:rPr>
              <a:t>,” </a:t>
            </a:r>
            <a:r>
              <a:rPr lang="en-IN" sz="1100" dirty="0" err="1">
                <a:solidFill>
                  <a:srgbClr val="000000"/>
                </a:solidFill>
                <a:latin typeface="Arial"/>
                <a:ea typeface="Arial"/>
                <a:cs typeface="Arial"/>
                <a:sym typeface="Arial"/>
              </a:rPr>
              <a:t>PeerJ</a:t>
            </a:r>
            <a:r>
              <a:rPr lang="en-IN" sz="1100" dirty="0">
                <a:solidFill>
                  <a:srgbClr val="000000"/>
                </a:solidFill>
                <a:latin typeface="Arial"/>
                <a:ea typeface="Arial"/>
                <a:cs typeface="Arial"/>
                <a:sym typeface="Arial"/>
              </a:rPr>
              <a:t>, vol. 10,p. e13573, 2022.</a:t>
            </a:r>
          </a:p>
          <a:p>
            <a:pPr marL="0" indent="0">
              <a:spcBef>
                <a:spcPts val="1200"/>
              </a:spcBef>
              <a:buClrTx/>
              <a:buSzPct val="160000"/>
              <a:buNone/>
            </a:pPr>
            <a:r>
              <a:rPr lang="en-IN" sz="1100" dirty="0">
                <a:solidFill>
                  <a:srgbClr val="000000"/>
                </a:solidFill>
                <a:latin typeface="Arial"/>
                <a:ea typeface="Arial"/>
                <a:cs typeface="Arial"/>
                <a:sym typeface="Arial"/>
              </a:rPr>
              <a:t>[9] J. Wang, X. Yin, S. Liu, and D. Wang, “Spatiotemporal change and </a:t>
            </a:r>
            <a:r>
              <a:rPr lang="en-IN" sz="1100" dirty="0" err="1">
                <a:solidFill>
                  <a:srgbClr val="000000"/>
                </a:solidFill>
                <a:latin typeface="Arial"/>
                <a:ea typeface="Arial"/>
                <a:cs typeface="Arial"/>
                <a:sym typeface="Arial"/>
              </a:rPr>
              <a:t>predictionof</a:t>
            </a:r>
            <a:r>
              <a:rPr lang="en-IN" sz="1100" dirty="0">
                <a:solidFill>
                  <a:srgbClr val="000000"/>
                </a:solidFill>
                <a:latin typeface="Arial"/>
                <a:ea typeface="Arial"/>
                <a:cs typeface="Arial"/>
                <a:sym typeface="Arial"/>
              </a:rPr>
              <a:t> land use in </a:t>
            </a:r>
            <a:r>
              <a:rPr lang="en-IN" sz="1100" dirty="0" err="1">
                <a:solidFill>
                  <a:srgbClr val="000000"/>
                </a:solidFill>
                <a:latin typeface="Arial"/>
                <a:ea typeface="Arial"/>
                <a:cs typeface="Arial"/>
                <a:sym typeface="Arial"/>
              </a:rPr>
              <a:t>manasi</a:t>
            </a:r>
            <a:r>
              <a:rPr lang="en-IN" sz="1100" dirty="0">
                <a:solidFill>
                  <a:srgbClr val="000000"/>
                </a:solidFill>
                <a:latin typeface="Arial"/>
                <a:ea typeface="Arial"/>
                <a:cs typeface="Arial"/>
                <a:sym typeface="Arial"/>
              </a:rPr>
              <a:t> region based on deep learning,” Environmental Science </a:t>
            </a:r>
            <a:r>
              <a:rPr lang="en-IN" sz="1100" dirty="0" err="1">
                <a:solidFill>
                  <a:srgbClr val="000000"/>
                </a:solidFill>
                <a:latin typeface="Arial"/>
                <a:ea typeface="Arial"/>
                <a:cs typeface="Arial"/>
                <a:sym typeface="Arial"/>
              </a:rPr>
              <a:t>andPollution</a:t>
            </a:r>
            <a:r>
              <a:rPr lang="en-IN" sz="1100" dirty="0">
                <a:solidFill>
                  <a:srgbClr val="000000"/>
                </a:solidFill>
                <a:latin typeface="Arial"/>
                <a:ea typeface="Arial"/>
                <a:cs typeface="Arial"/>
                <a:sym typeface="Arial"/>
              </a:rPr>
              <a:t> Research, vol. 30, no. 34, pp. 82780–82794, 2023.</a:t>
            </a:r>
          </a:p>
          <a:p>
            <a:pPr marL="0" indent="0">
              <a:spcBef>
                <a:spcPts val="1200"/>
              </a:spcBef>
              <a:buClrTx/>
              <a:buSzPct val="160000"/>
              <a:buNone/>
            </a:pPr>
            <a:r>
              <a:rPr lang="en-IN" sz="1100" dirty="0">
                <a:solidFill>
                  <a:srgbClr val="000000"/>
                </a:solidFill>
                <a:latin typeface="Arial"/>
                <a:ea typeface="Arial"/>
                <a:cs typeface="Arial"/>
                <a:sym typeface="Arial"/>
              </a:rPr>
              <a:t>[10] M. T. Ribeiro, S. Singh, and C. </a:t>
            </a:r>
            <a:r>
              <a:rPr lang="en-IN" sz="1100" dirty="0" err="1">
                <a:solidFill>
                  <a:srgbClr val="000000"/>
                </a:solidFill>
                <a:latin typeface="Arial"/>
                <a:ea typeface="Arial"/>
                <a:cs typeface="Arial"/>
                <a:sym typeface="Arial"/>
              </a:rPr>
              <a:t>Guestrin</a:t>
            </a:r>
            <a:r>
              <a:rPr lang="en-IN" sz="1100" dirty="0">
                <a:solidFill>
                  <a:srgbClr val="000000"/>
                </a:solidFill>
                <a:latin typeface="Arial"/>
                <a:ea typeface="Arial"/>
                <a:cs typeface="Arial"/>
                <a:sym typeface="Arial"/>
              </a:rPr>
              <a:t>, “” why should </a:t>
            </a:r>
            <a:r>
              <a:rPr lang="en-IN" sz="1100" dirty="0" err="1">
                <a:solidFill>
                  <a:srgbClr val="000000"/>
                </a:solidFill>
                <a:latin typeface="Arial"/>
                <a:ea typeface="Arial"/>
                <a:cs typeface="Arial"/>
                <a:sym typeface="Arial"/>
              </a:rPr>
              <a:t>i</a:t>
            </a:r>
            <a:r>
              <a:rPr lang="en-IN" sz="1100" dirty="0">
                <a:solidFill>
                  <a:srgbClr val="000000"/>
                </a:solidFill>
                <a:latin typeface="Arial"/>
                <a:ea typeface="Arial"/>
                <a:cs typeface="Arial"/>
                <a:sym typeface="Arial"/>
              </a:rPr>
              <a:t> trust you?” explaining </a:t>
            </a:r>
            <a:r>
              <a:rPr lang="en-IN" sz="1100" dirty="0" err="1">
                <a:solidFill>
                  <a:srgbClr val="000000"/>
                </a:solidFill>
                <a:latin typeface="Arial"/>
                <a:ea typeface="Arial"/>
                <a:cs typeface="Arial"/>
                <a:sym typeface="Arial"/>
              </a:rPr>
              <a:t>thepredictions</a:t>
            </a:r>
            <a:r>
              <a:rPr lang="en-IN" sz="1100" dirty="0">
                <a:solidFill>
                  <a:srgbClr val="000000"/>
                </a:solidFill>
                <a:latin typeface="Arial"/>
                <a:ea typeface="Arial"/>
                <a:cs typeface="Arial"/>
                <a:sym typeface="Arial"/>
              </a:rPr>
              <a:t> of any classifier,” in Proceedings of the 22nd ACM SIGKDD </a:t>
            </a:r>
            <a:r>
              <a:rPr lang="en-IN" sz="1100" dirty="0" err="1">
                <a:solidFill>
                  <a:srgbClr val="000000"/>
                </a:solidFill>
                <a:latin typeface="Arial"/>
                <a:ea typeface="Arial"/>
                <a:cs typeface="Arial"/>
                <a:sym typeface="Arial"/>
              </a:rPr>
              <a:t>internationalconference</a:t>
            </a:r>
            <a:r>
              <a:rPr lang="en-IN" sz="1100" dirty="0">
                <a:solidFill>
                  <a:srgbClr val="000000"/>
                </a:solidFill>
                <a:latin typeface="Arial"/>
                <a:ea typeface="Arial"/>
                <a:cs typeface="Arial"/>
                <a:sym typeface="Arial"/>
              </a:rPr>
              <a:t> on knowledge discovery and data mining, pp. 1135–1144, 2016.</a:t>
            </a:r>
          </a:p>
          <a:p>
            <a:pPr marL="0" indent="0">
              <a:spcBef>
                <a:spcPts val="1200"/>
              </a:spcBef>
              <a:buClrTx/>
              <a:buSzPct val="160000"/>
              <a:buNone/>
            </a:pPr>
            <a:r>
              <a:rPr lang="en-IN" sz="1100" dirty="0">
                <a:solidFill>
                  <a:srgbClr val="000000"/>
                </a:solidFill>
                <a:latin typeface="Arial"/>
                <a:ea typeface="Arial"/>
                <a:cs typeface="Arial"/>
                <a:sym typeface="Arial"/>
              </a:rPr>
              <a:t>[11] J. H. Friedman, “Greedy function approximation: a gradient boosting </a:t>
            </a:r>
            <a:r>
              <a:rPr lang="en-IN" sz="1100" dirty="0" err="1">
                <a:solidFill>
                  <a:srgbClr val="000000"/>
                </a:solidFill>
                <a:latin typeface="Arial"/>
                <a:ea typeface="Arial"/>
                <a:cs typeface="Arial"/>
                <a:sym typeface="Arial"/>
              </a:rPr>
              <a:t>machine,”Annals</a:t>
            </a:r>
            <a:r>
              <a:rPr lang="en-IN" sz="1100" dirty="0">
                <a:solidFill>
                  <a:srgbClr val="000000"/>
                </a:solidFill>
                <a:latin typeface="Arial"/>
                <a:ea typeface="Arial"/>
                <a:cs typeface="Arial"/>
                <a:sym typeface="Arial"/>
              </a:rPr>
              <a:t> of statistics, pp. 1189–1232, 2001.</a:t>
            </a:r>
          </a:p>
          <a:p>
            <a:pPr marL="0" indent="0">
              <a:spcBef>
                <a:spcPts val="1200"/>
              </a:spcBef>
              <a:buClrTx/>
              <a:buSzPct val="160000"/>
              <a:buNone/>
            </a:pPr>
            <a:r>
              <a:rPr lang="en-IN" sz="1100" dirty="0">
                <a:solidFill>
                  <a:srgbClr val="000000"/>
                </a:solidFill>
                <a:latin typeface="Arial"/>
                <a:ea typeface="Arial"/>
                <a:cs typeface="Arial"/>
                <a:sym typeface="Arial"/>
              </a:rPr>
              <a:t>[12] A. Habib, C. </a:t>
            </a:r>
            <a:r>
              <a:rPr lang="en-IN" sz="1100" dirty="0" err="1">
                <a:solidFill>
                  <a:srgbClr val="000000"/>
                </a:solidFill>
                <a:latin typeface="Arial"/>
                <a:ea typeface="Arial"/>
                <a:cs typeface="Arial"/>
                <a:sym typeface="Arial"/>
              </a:rPr>
              <a:t>Karmakar</a:t>
            </a:r>
            <a:r>
              <a:rPr lang="en-IN" sz="1100" dirty="0">
                <a:solidFill>
                  <a:srgbClr val="000000"/>
                </a:solidFill>
                <a:latin typeface="Arial"/>
                <a:ea typeface="Arial"/>
                <a:cs typeface="Arial"/>
                <a:sym typeface="Arial"/>
              </a:rPr>
              <a:t>, and J. Yearwood, “Interpretability and optimisation of con-</a:t>
            </a:r>
            <a:r>
              <a:rPr lang="en-IN" sz="1100" dirty="0" err="1">
                <a:solidFill>
                  <a:srgbClr val="000000"/>
                </a:solidFill>
                <a:latin typeface="Arial"/>
                <a:ea typeface="Arial"/>
                <a:cs typeface="Arial"/>
                <a:sym typeface="Arial"/>
              </a:rPr>
              <a:t>volutional</a:t>
            </a:r>
            <a:r>
              <a:rPr lang="en-IN" sz="1100" dirty="0">
                <a:solidFill>
                  <a:srgbClr val="000000"/>
                </a:solidFill>
                <a:latin typeface="Arial"/>
                <a:ea typeface="Arial"/>
                <a:cs typeface="Arial"/>
                <a:sym typeface="Arial"/>
              </a:rPr>
              <a:t> neural networks based on </a:t>
            </a:r>
            <a:r>
              <a:rPr lang="en-IN" sz="1100" dirty="0" err="1">
                <a:solidFill>
                  <a:srgbClr val="000000"/>
                </a:solidFill>
                <a:latin typeface="Arial"/>
                <a:ea typeface="Arial"/>
                <a:cs typeface="Arial"/>
                <a:sym typeface="Arial"/>
              </a:rPr>
              <a:t>sinc</a:t>
            </a:r>
            <a:r>
              <a:rPr lang="en-IN" sz="1100" dirty="0">
                <a:solidFill>
                  <a:srgbClr val="000000"/>
                </a:solidFill>
                <a:latin typeface="Arial"/>
                <a:ea typeface="Arial"/>
                <a:cs typeface="Arial"/>
                <a:sym typeface="Arial"/>
              </a:rPr>
              <a:t>-convolution,” IEEE Journal of </a:t>
            </a:r>
            <a:r>
              <a:rPr lang="en-IN" sz="1100" dirty="0" err="1">
                <a:solidFill>
                  <a:srgbClr val="000000"/>
                </a:solidFill>
                <a:latin typeface="Arial"/>
                <a:ea typeface="Arial"/>
                <a:cs typeface="Arial"/>
                <a:sym typeface="Arial"/>
              </a:rPr>
              <a:t>Biomedicaland</a:t>
            </a:r>
            <a:r>
              <a:rPr lang="en-IN" sz="1100" dirty="0">
                <a:solidFill>
                  <a:srgbClr val="000000"/>
                </a:solidFill>
                <a:latin typeface="Arial"/>
                <a:ea typeface="Arial"/>
                <a:cs typeface="Arial"/>
                <a:sym typeface="Arial"/>
              </a:rPr>
              <a:t> Health Informatics, vol. 27, no. 4, pp. 1758–1769, 2022.27 Computer Vision and Pattern </a:t>
            </a:r>
            <a:r>
              <a:rPr lang="en-IN" sz="1100" dirty="0" err="1">
                <a:solidFill>
                  <a:srgbClr val="000000"/>
                </a:solidFill>
                <a:latin typeface="Arial"/>
                <a:ea typeface="Arial"/>
                <a:cs typeface="Arial"/>
                <a:sym typeface="Arial"/>
              </a:rPr>
              <a:t>Recognition,pp</a:t>
            </a:r>
            <a:r>
              <a:rPr lang="en-IN" sz="1100" dirty="0">
                <a:solidFill>
                  <a:srgbClr val="000000"/>
                </a:solidFill>
                <a:latin typeface="Arial"/>
                <a:ea typeface="Arial"/>
                <a:cs typeface="Arial"/>
                <a:sym typeface="Arial"/>
              </a:rPr>
              <a:t>. 1362–1371, 2022.</a:t>
            </a:r>
            <a:endParaRPr lang="en" sz="110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8399269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12">
          <a:extLst>
            <a:ext uri="{FF2B5EF4-FFF2-40B4-BE49-F238E27FC236}">
              <a16:creationId xmlns:a16="http://schemas.microsoft.com/office/drawing/2014/main" id="{11D2B316-C03A-BFA0-7DE7-8C264ED216F1}"/>
            </a:ext>
          </a:extLst>
        </p:cNvPr>
        <p:cNvGrpSpPr/>
        <p:nvPr/>
      </p:nvGrpSpPr>
      <p:grpSpPr>
        <a:xfrm>
          <a:off x="0" y="0"/>
          <a:ext cx="0" cy="0"/>
          <a:chOff x="0" y="0"/>
          <a:chExt cx="0" cy="0"/>
        </a:xfrm>
      </p:grpSpPr>
      <p:sp>
        <p:nvSpPr>
          <p:cNvPr id="213" name="Google Shape;213;p37">
            <a:extLst>
              <a:ext uri="{FF2B5EF4-FFF2-40B4-BE49-F238E27FC236}">
                <a16:creationId xmlns:a16="http://schemas.microsoft.com/office/drawing/2014/main" id="{0EFB88CF-420E-E7E7-2289-66405CA7FF88}"/>
              </a:ext>
            </a:extLst>
          </p:cNvPr>
          <p:cNvSpPr txBox="1">
            <a:spLocks noGrp="1"/>
          </p:cNvSpPr>
          <p:nvPr>
            <p:ph type="title"/>
          </p:nvPr>
        </p:nvSpPr>
        <p:spPr>
          <a:xfrm>
            <a:off x="186757" y="641400"/>
            <a:ext cx="8822014"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latin typeface="+mn-lt"/>
              </a:rPr>
              <a:t>References</a:t>
            </a:r>
            <a:endParaRPr dirty="0">
              <a:latin typeface="+mn-lt"/>
            </a:endParaRPr>
          </a:p>
        </p:txBody>
      </p:sp>
      <p:sp>
        <p:nvSpPr>
          <p:cNvPr id="214" name="Google Shape;214;p37">
            <a:extLst>
              <a:ext uri="{FF2B5EF4-FFF2-40B4-BE49-F238E27FC236}">
                <a16:creationId xmlns:a16="http://schemas.microsoft.com/office/drawing/2014/main" id="{1EBCE9E3-3267-5870-9289-6C083CB4C7BE}"/>
              </a:ext>
            </a:extLst>
          </p:cNvPr>
          <p:cNvSpPr txBox="1">
            <a:spLocks noGrp="1"/>
          </p:cNvSpPr>
          <p:nvPr>
            <p:ph type="body" idx="1"/>
          </p:nvPr>
        </p:nvSpPr>
        <p:spPr>
          <a:xfrm>
            <a:off x="308854" y="1435994"/>
            <a:ext cx="8526292" cy="3618964"/>
          </a:xfrm>
          <a:prstGeom prst="rect">
            <a:avLst/>
          </a:prstGeom>
        </p:spPr>
        <p:txBody>
          <a:bodyPr spcFirstLastPara="1" wrap="square" lIns="91425" tIns="91425" rIns="91425" bIns="91425" anchor="t" anchorCtr="0">
            <a:noAutofit/>
          </a:bodyPr>
          <a:lstStyle/>
          <a:p>
            <a:pPr marL="0" indent="0">
              <a:spcBef>
                <a:spcPts val="1200"/>
              </a:spcBef>
              <a:buClrTx/>
              <a:buSzPct val="160000"/>
              <a:buNone/>
            </a:pPr>
            <a:r>
              <a:rPr lang="en-IN" sz="1100" dirty="0">
                <a:solidFill>
                  <a:srgbClr val="000000"/>
                </a:solidFill>
                <a:latin typeface="Arial"/>
                <a:ea typeface="Arial"/>
                <a:cs typeface="Arial"/>
                <a:sym typeface="Arial"/>
              </a:rPr>
              <a:t>[13] L. A. De la Fuente, M. R. </a:t>
            </a:r>
            <a:r>
              <a:rPr lang="en-IN" sz="1100" dirty="0" err="1">
                <a:solidFill>
                  <a:srgbClr val="000000"/>
                </a:solidFill>
                <a:latin typeface="Arial"/>
                <a:ea typeface="Arial"/>
                <a:cs typeface="Arial"/>
                <a:sym typeface="Arial"/>
              </a:rPr>
              <a:t>Ehsani</a:t>
            </a:r>
            <a:r>
              <a:rPr lang="en-IN" sz="1100" dirty="0">
                <a:solidFill>
                  <a:srgbClr val="000000"/>
                </a:solidFill>
                <a:latin typeface="Arial"/>
                <a:ea typeface="Arial"/>
                <a:cs typeface="Arial"/>
                <a:sym typeface="Arial"/>
              </a:rPr>
              <a:t>, H. V. Gupta, and L. E. Condon, “</a:t>
            </a:r>
            <a:r>
              <a:rPr lang="en-IN" sz="1100" dirty="0" err="1">
                <a:solidFill>
                  <a:srgbClr val="000000"/>
                </a:solidFill>
                <a:latin typeface="Arial"/>
                <a:ea typeface="Arial"/>
                <a:cs typeface="Arial"/>
                <a:sym typeface="Arial"/>
              </a:rPr>
              <a:t>Towardsinterpretable</a:t>
            </a:r>
            <a:r>
              <a:rPr lang="en-IN" sz="1100" dirty="0">
                <a:solidFill>
                  <a:srgbClr val="000000"/>
                </a:solidFill>
                <a:latin typeface="Arial"/>
                <a:ea typeface="Arial"/>
                <a:cs typeface="Arial"/>
                <a:sym typeface="Arial"/>
              </a:rPr>
              <a:t> </a:t>
            </a:r>
            <a:r>
              <a:rPr lang="en-IN" sz="1100" dirty="0" err="1">
                <a:solidFill>
                  <a:srgbClr val="000000"/>
                </a:solidFill>
                <a:latin typeface="Arial"/>
                <a:ea typeface="Arial"/>
                <a:cs typeface="Arial"/>
                <a:sym typeface="Arial"/>
              </a:rPr>
              <a:t>lstm</a:t>
            </a:r>
            <a:r>
              <a:rPr lang="en-IN" sz="1100" dirty="0">
                <a:solidFill>
                  <a:srgbClr val="000000"/>
                </a:solidFill>
                <a:latin typeface="Arial"/>
                <a:ea typeface="Arial"/>
                <a:cs typeface="Arial"/>
                <a:sym typeface="Arial"/>
              </a:rPr>
              <a:t>-based modelling of hydrological systems,” Hydrology and </a:t>
            </a:r>
            <a:r>
              <a:rPr lang="en-IN" sz="1100" dirty="0" err="1">
                <a:solidFill>
                  <a:srgbClr val="000000"/>
                </a:solidFill>
                <a:latin typeface="Arial"/>
                <a:ea typeface="Arial"/>
                <a:cs typeface="Arial"/>
                <a:sym typeface="Arial"/>
              </a:rPr>
              <a:t>EarthSystem</a:t>
            </a:r>
            <a:r>
              <a:rPr lang="en-IN" sz="1100" dirty="0">
                <a:solidFill>
                  <a:srgbClr val="000000"/>
                </a:solidFill>
                <a:latin typeface="Arial"/>
                <a:ea typeface="Arial"/>
                <a:cs typeface="Arial"/>
                <a:sym typeface="Arial"/>
              </a:rPr>
              <a:t> Sciences Discussions, vol. 2023, pp. 1–36, 2023.</a:t>
            </a:r>
          </a:p>
          <a:p>
            <a:pPr marL="0" indent="0">
              <a:spcBef>
                <a:spcPts val="1200"/>
              </a:spcBef>
              <a:buClrTx/>
              <a:buSzPct val="160000"/>
              <a:buNone/>
            </a:pPr>
            <a:r>
              <a:rPr lang="en-IN" sz="1100" dirty="0">
                <a:solidFill>
                  <a:srgbClr val="000000"/>
                </a:solidFill>
                <a:latin typeface="Arial"/>
                <a:ea typeface="Arial"/>
                <a:cs typeface="Arial"/>
                <a:sym typeface="Arial"/>
              </a:rPr>
              <a:t>[14] T. </a:t>
            </a:r>
            <a:r>
              <a:rPr lang="en-IN" sz="1100" dirty="0" err="1">
                <a:solidFill>
                  <a:srgbClr val="000000"/>
                </a:solidFill>
                <a:latin typeface="Arial"/>
                <a:ea typeface="Arial"/>
                <a:cs typeface="Arial"/>
                <a:sym typeface="Arial"/>
              </a:rPr>
              <a:t>Rojat</a:t>
            </a:r>
            <a:r>
              <a:rPr lang="en-IN" sz="1100" dirty="0">
                <a:solidFill>
                  <a:srgbClr val="000000"/>
                </a:solidFill>
                <a:latin typeface="Arial"/>
                <a:ea typeface="Arial"/>
                <a:cs typeface="Arial"/>
                <a:sym typeface="Arial"/>
              </a:rPr>
              <a:t>, R. Puget, D. </a:t>
            </a:r>
            <a:r>
              <a:rPr lang="en-IN" sz="1100" dirty="0" err="1">
                <a:solidFill>
                  <a:srgbClr val="000000"/>
                </a:solidFill>
                <a:latin typeface="Arial"/>
                <a:ea typeface="Arial"/>
                <a:cs typeface="Arial"/>
                <a:sym typeface="Arial"/>
              </a:rPr>
              <a:t>Filliat</a:t>
            </a:r>
            <a:r>
              <a:rPr lang="en-IN" sz="1100" dirty="0">
                <a:solidFill>
                  <a:srgbClr val="000000"/>
                </a:solidFill>
                <a:latin typeface="Arial"/>
                <a:ea typeface="Arial"/>
                <a:cs typeface="Arial"/>
                <a:sym typeface="Arial"/>
              </a:rPr>
              <a:t>, J. Del Ser, R. Gelin, and N. </a:t>
            </a:r>
            <a:r>
              <a:rPr lang="en-IN" sz="1100" dirty="0" err="1">
                <a:solidFill>
                  <a:srgbClr val="000000"/>
                </a:solidFill>
                <a:latin typeface="Arial"/>
                <a:ea typeface="Arial"/>
                <a:cs typeface="Arial"/>
                <a:sym typeface="Arial"/>
              </a:rPr>
              <a:t>D´ıaz-Rodr´ıguez</a:t>
            </a:r>
            <a:r>
              <a:rPr lang="en-IN" sz="1100" dirty="0">
                <a:solidFill>
                  <a:srgbClr val="000000"/>
                </a:solidFill>
                <a:latin typeface="Arial"/>
                <a:ea typeface="Arial"/>
                <a:cs typeface="Arial"/>
                <a:sym typeface="Arial"/>
              </a:rPr>
              <a:t>, “Ex-</a:t>
            </a:r>
            <a:r>
              <a:rPr lang="en-IN" sz="1100" dirty="0" err="1">
                <a:solidFill>
                  <a:srgbClr val="000000"/>
                </a:solidFill>
                <a:latin typeface="Arial"/>
                <a:ea typeface="Arial"/>
                <a:cs typeface="Arial"/>
                <a:sym typeface="Arial"/>
              </a:rPr>
              <a:t>plainable</a:t>
            </a:r>
            <a:r>
              <a:rPr lang="en-IN" sz="1100" dirty="0">
                <a:solidFill>
                  <a:srgbClr val="000000"/>
                </a:solidFill>
                <a:latin typeface="Arial"/>
                <a:ea typeface="Arial"/>
                <a:cs typeface="Arial"/>
                <a:sym typeface="Arial"/>
              </a:rPr>
              <a:t> artificial intelligence (</a:t>
            </a:r>
            <a:r>
              <a:rPr lang="en-IN" sz="1100" dirty="0" err="1">
                <a:solidFill>
                  <a:srgbClr val="000000"/>
                </a:solidFill>
                <a:latin typeface="Arial"/>
                <a:ea typeface="Arial"/>
                <a:cs typeface="Arial"/>
                <a:sym typeface="Arial"/>
              </a:rPr>
              <a:t>xai</a:t>
            </a:r>
            <a:r>
              <a:rPr lang="en-IN" sz="1100" dirty="0">
                <a:solidFill>
                  <a:srgbClr val="000000"/>
                </a:solidFill>
                <a:latin typeface="Arial"/>
                <a:ea typeface="Arial"/>
                <a:cs typeface="Arial"/>
                <a:sym typeface="Arial"/>
              </a:rPr>
              <a:t>) on timeseries data: A survey. </a:t>
            </a:r>
            <a:r>
              <a:rPr lang="en-IN" sz="1100" dirty="0" err="1">
                <a:solidFill>
                  <a:srgbClr val="000000"/>
                </a:solidFill>
                <a:latin typeface="Arial"/>
                <a:ea typeface="Arial"/>
                <a:cs typeface="Arial"/>
                <a:sym typeface="Arial"/>
              </a:rPr>
              <a:t>arxiv</a:t>
            </a:r>
            <a:r>
              <a:rPr lang="en-IN" sz="1100" dirty="0">
                <a:solidFill>
                  <a:srgbClr val="000000"/>
                </a:solidFill>
                <a:latin typeface="Arial"/>
                <a:ea typeface="Arial"/>
                <a:cs typeface="Arial"/>
                <a:sym typeface="Arial"/>
              </a:rPr>
              <a:t> 2021,” </a:t>
            </a:r>
            <a:r>
              <a:rPr lang="en-IN" sz="1100" dirty="0" err="1">
                <a:solidFill>
                  <a:srgbClr val="000000"/>
                </a:solidFill>
                <a:latin typeface="Arial"/>
                <a:ea typeface="Arial"/>
                <a:cs typeface="Arial"/>
                <a:sym typeface="Arial"/>
              </a:rPr>
              <a:t>arXivpreprint</a:t>
            </a:r>
            <a:r>
              <a:rPr lang="en-IN" sz="1100" dirty="0">
                <a:solidFill>
                  <a:srgbClr val="000000"/>
                </a:solidFill>
                <a:latin typeface="Arial"/>
                <a:ea typeface="Arial"/>
                <a:cs typeface="Arial"/>
                <a:sym typeface="Arial"/>
              </a:rPr>
              <a:t> arXiv:2104.00950, 2021.</a:t>
            </a:r>
          </a:p>
          <a:p>
            <a:pPr marL="0" indent="0">
              <a:spcBef>
                <a:spcPts val="1200"/>
              </a:spcBef>
              <a:buClrTx/>
              <a:buSzPct val="160000"/>
              <a:buNone/>
            </a:pPr>
            <a:r>
              <a:rPr lang="en-IN" sz="1100" dirty="0">
                <a:solidFill>
                  <a:srgbClr val="000000"/>
                </a:solidFill>
                <a:latin typeface="Arial"/>
                <a:ea typeface="Arial"/>
                <a:cs typeface="Arial"/>
                <a:sym typeface="Arial"/>
              </a:rPr>
              <a:t>[15] X. Huang, X. Li, Y. Ye, S. Feng, C. Luo, and B. Zhang, “On understanding </a:t>
            </a:r>
            <a:r>
              <a:rPr lang="en-IN" sz="1100" dirty="0" err="1">
                <a:solidFill>
                  <a:srgbClr val="000000"/>
                </a:solidFill>
                <a:latin typeface="Arial"/>
                <a:ea typeface="Arial"/>
                <a:cs typeface="Arial"/>
                <a:sym typeface="Arial"/>
              </a:rPr>
              <a:t>ofspatiotemporal</a:t>
            </a:r>
            <a:r>
              <a:rPr lang="en-IN" sz="1100" dirty="0">
                <a:solidFill>
                  <a:srgbClr val="000000"/>
                </a:solidFill>
                <a:latin typeface="Arial"/>
                <a:ea typeface="Arial"/>
                <a:cs typeface="Arial"/>
                <a:sym typeface="Arial"/>
              </a:rPr>
              <a:t> prediction model,” IEEE Transactions on Circuits and Systems </a:t>
            </a:r>
            <a:r>
              <a:rPr lang="en-IN" sz="1100" dirty="0" err="1">
                <a:solidFill>
                  <a:srgbClr val="000000"/>
                </a:solidFill>
                <a:latin typeface="Arial"/>
                <a:ea typeface="Arial"/>
                <a:cs typeface="Arial"/>
                <a:sym typeface="Arial"/>
              </a:rPr>
              <a:t>forVideo</a:t>
            </a:r>
            <a:r>
              <a:rPr lang="en-IN" sz="1100" dirty="0">
                <a:solidFill>
                  <a:srgbClr val="000000"/>
                </a:solidFill>
                <a:latin typeface="Arial"/>
                <a:ea typeface="Arial"/>
                <a:cs typeface="Arial"/>
                <a:sym typeface="Arial"/>
              </a:rPr>
              <a:t> Technology, 2022.</a:t>
            </a:r>
          </a:p>
          <a:p>
            <a:pPr marL="0" indent="0">
              <a:spcBef>
                <a:spcPts val="1200"/>
              </a:spcBef>
              <a:buClrTx/>
              <a:buSzPct val="160000"/>
              <a:buNone/>
            </a:pPr>
            <a:r>
              <a:rPr lang="en-IN" sz="1100" dirty="0">
                <a:solidFill>
                  <a:srgbClr val="000000"/>
                </a:solidFill>
                <a:latin typeface="Arial"/>
                <a:ea typeface="Arial"/>
                <a:cs typeface="Arial"/>
                <a:sym typeface="Arial"/>
              </a:rPr>
              <a:t>[16] M. Duckham, J. </a:t>
            </a:r>
            <a:r>
              <a:rPr lang="en-IN" sz="1100" dirty="0" err="1">
                <a:solidFill>
                  <a:srgbClr val="000000"/>
                </a:solidFill>
                <a:latin typeface="Arial"/>
                <a:ea typeface="Arial"/>
                <a:cs typeface="Arial"/>
                <a:sym typeface="Arial"/>
              </a:rPr>
              <a:t>Gabela</a:t>
            </a:r>
            <a:r>
              <a:rPr lang="en-IN" sz="1100" dirty="0">
                <a:solidFill>
                  <a:srgbClr val="000000"/>
                </a:solidFill>
                <a:latin typeface="Arial"/>
                <a:ea typeface="Arial"/>
                <a:cs typeface="Arial"/>
                <a:sym typeface="Arial"/>
              </a:rPr>
              <a:t>, A. Kealy, M. Khan, J. Legg, B. Moran, S. K. Rumi, F. </a:t>
            </a:r>
            <a:r>
              <a:rPr lang="en-IN" sz="1100" dirty="0" err="1">
                <a:solidFill>
                  <a:srgbClr val="000000"/>
                </a:solidFill>
                <a:latin typeface="Arial"/>
                <a:ea typeface="Arial"/>
                <a:cs typeface="Arial"/>
                <a:sym typeface="Arial"/>
              </a:rPr>
              <a:t>D.Salim</a:t>
            </a:r>
            <a:r>
              <a:rPr lang="en-IN" sz="1100" dirty="0">
                <a:solidFill>
                  <a:srgbClr val="000000"/>
                </a:solidFill>
                <a:latin typeface="Arial"/>
                <a:ea typeface="Arial"/>
                <a:cs typeface="Arial"/>
                <a:sym typeface="Arial"/>
              </a:rPr>
              <a:t>, S. </a:t>
            </a:r>
            <a:r>
              <a:rPr lang="en-IN" sz="1100" dirty="0" err="1">
                <a:solidFill>
                  <a:srgbClr val="000000"/>
                </a:solidFill>
                <a:latin typeface="Arial"/>
                <a:ea typeface="Arial"/>
                <a:cs typeface="Arial"/>
                <a:sym typeface="Arial"/>
              </a:rPr>
              <a:t>Sharmeen</a:t>
            </a:r>
            <a:r>
              <a:rPr lang="en-IN" sz="1100" dirty="0">
                <a:solidFill>
                  <a:srgbClr val="000000"/>
                </a:solidFill>
                <a:latin typeface="Arial"/>
                <a:ea typeface="Arial"/>
                <a:cs typeface="Arial"/>
                <a:sym typeface="Arial"/>
              </a:rPr>
              <a:t>, Y. Tao, et al., “Explainable spatiotemporal reasoning for </a:t>
            </a:r>
            <a:r>
              <a:rPr lang="en-IN" sz="1100" dirty="0" err="1">
                <a:solidFill>
                  <a:srgbClr val="000000"/>
                </a:solidFill>
                <a:latin typeface="Arial"/>
                <a:ea typeface="Arial"/>
                <a:cs typeface="Arial"/>
                <a:sym typeface="Arial"/>
              </a:rPr>
              <a:t>geospa-tial</a:t>
            </a:r>
            <a:r>
              <a:rPr lang="en-IN" sz="1100" dirty="0">
                <a:solidFill>
                  <a:srgbClr val="000000"/>
                </a:solidFill>
                <a:latin typeface="Arial"/>
                <a:ea typeface="Arial"/>
                <a:cs typeface="Arial"/>
                <a:sym typeface="Arial"/>
              </a:rPr>
              <a:t> intelligence applications,” Transactions in GIS, vol. 26, no. 6, pp. 2455–2479,2022.</a:t>
            </a:r>
          </a:p>
          <a:p>
            <a:pPr marL="0" indent="0">
              <a:spcBef>
                <a:spcPts val="1200"/>
              </a:spcBef>
              <a:buClrTx/>
              <a:buSzPct val="160000"/>
              <a:buNone/>
            </a:pPr>
            <a:r>
              <a:rPr lang="en-IN" sz="1100" dirty="0">
                <a:solidFill>
                  <a:srgbClr val="000000"/>
                </a:solidFill>
                <a:latin typeface="Arial"/>
                <a:ea typeface="Arial"/>
                <a:cs typeface="Arial"/>
                <a:sym typeface="Arial"/>
              </a:rPr>
              <a:t>[17] Y. Wang, “Interpretable and scalable graphical models for complex </a:t>
            </a:r>
            <a:r>
              <a:rPr lang="en-IN" sz="1100" dirty="0" err="1">
                <a:solidFill>
                  <a:srgbClr val="000000"/>
                </a:solidFill>
                <a:latin typeface="Arial"/>
                <a:ea typeface="Arial"/>
                <a:cs typeface="Arial"/>
                <a:sym typeface="Arial"/>
              </a:rPr>
              <a:t>spatio-temporalprocesses</a:t>
            </a:r>
            <a:r>
              <a:rPr lang="en-IN" sz="1100" dirty="0">
                <a:solidFill>
                  <a:srgbClr val="000000"/>
                </a:solidFill>
                <a:latin typeface="Arial"/>
                <a:ea typeface="Arial"/>
                <a:cs typeface="Arial"/>
                <a:sym typeface="Arial"/>
              </a:rPr>
              <a:t>,” </a:t>
            </a:r>
            <a:r>
              <a:rPr lang="en-IN" sz="1100" dirty="0" err="1">
                <a:solidFill>
                  <a:srgbClr val="000000"/>
                </a:solidFill>
                <a:latin typeface="Arial"/>
                <a:ea typeface="Arial"/>
                <a:cs typeface="Arial"/>
                <a:sym typeface="Arial"/>
              </a:rPr>
              <a:t>arXiv</a:t>
            </a:r>
            <a:r>
              <a:rPr lang="en-IN" sz="1100" dirty="0">
                <a:solidFill>
                  <a:srgbClr val="000000"/>
                </a:solidFill>
                <a:latin typeface="Arial"/>
                <a:ea typeface="Arial"/>
                <a:cs typeface="Arial"/>
                <a:sym typeface="Arial"/>
              </a:rPr>
              <a:t> preprint arXiv:2301.06021, 2023.</a:t>
            </a:r>
          </a:p>
          <a:p>
            <a:pPr marL="0" indent="0">
              <a:spcBef>
                <a:spcPts val="1200"/>
              </a:spcBef>
              <a:buClrTx/>
              <a:buSzPct val="160000"/>
              <a:buNone/>
            </a:pPr>
            <a:r>
              <a:rPr lang="en-IN" sz="1100" dirty="0">
                <a:solidFill>
                  <a:srgbClr val="000000"/>
                </a:solidFill>
                <a:latin typeface="Arial"/>
                <a:ea typeface="Arial"/>
                <a:cs typeface="Arial"/>
                <a:sym typeface="Arial"/>
              </a:rPr>
              <a:t>[18] A.-D. Pham, A. </a:t>
            </a:r>
            <a:r>
              <a:rPr lang="en-IN" sz="1100" dirty="0" err="1">
                <a:solidFill>
                  <a:srgbClr val="000000"/>
                </a:solidFill>
                <a:latin typeface="Arial"/>
                <a:ea typeface="Arial"/>
                <a:cs typeface="Arial"/>
                <a:sym typeface="Arial"/>
              </a:rPr>
              <a:t>Kuestenmacher</a:t>
            </a:r>
            <a:r>
              <a:rPr lang="en-IN" sz="1100" dirty="0">
                <a:solidFill>
                  <a:srgbClr val="000000"/>
                </a:solidFill>
                <a:latin typeface="Arial"/>
                <a:ea typeface="Arial"/>
                <a:cs typeface="Arial"/>
                <a:sym typeface="Arial"/>
              </a:rPr>
              <a:t>, and P. G. </a:t>
            </a:r>
            <a:r>
              <a:rPr lang="en-IN" sz="1100" dirty="0" err="1">
                <a:solidFill>
                  <a:srgbClr val="000000"/>
                </a:solidFill>
                <a:latin typeface="Arial"/>
                <a:ea typeface="Arial"/>
                <a:cs typeface="Arial"/>
                <a:sym typeface="Arial"/>
              </a:rPr>
              <a:t>Ploeger</a:t>
            </a:r>
            <a:r>
              <a:rPr lang="en-IN" sz="1100" dirty="0">
                <a:solidFill>
                  <a:srgbClr val="000000"/>
                </a:solidFill>
                <a:latin typeface="Arial"/>
                <a:ea typeface="Arial"/>
                <a:cs typeface="Arial"/>
                <a:sym typeface="Arial"/>
              </a:rPr>
              <a:t>, “</a:t>
            </a:r>
            <a:r>
              <a:rPr lang="en-IN" sz="1100" dirty="0" err="1">
                <a:solidFill>
                  <a:srgbClr val="000000"/>
                </a:solidFill>
                <a:latin typeface="Arial"/>
                <a:ea typeface="Arial"/>
                <a:cs typeface="Arial"/>
                <a:sym typeface="Arial"/>
              </a:rPr>
              <a:t>Tsem</a:t>
            </a:r>
            <a:r>
              <a:rPr lang="en-IN" sz="1100" dirty="0">
                <a:solidFill>
                  <a:srgbClr val="000000"/>
                </a:solidFill>
                <a:latin typeface="Arial"/>
                <a:ea typeface="Arial"/>
                <a:cs typeface="Arial"/>
                <a:sym typeface="Arial"/>
              </a:rPr>
              <a:t>: Temporally-</a:t>
            </a:r>
            <a:r>
              <a:rPr lang="en-IN" sz="1100" dirty="0" err="1">
                <a:solidFill>
                  <a:srgbClr val="000000"/>
                </a:solidFill>
                <a:latin typeface="Arial"/>
                <a:ea typeface="Arial"/>
                <a:cs typeface="Arial"/>
                <a:sym typeface="Arial"/>
              </a:rPr>
              <a:t>weightedspatiotemporal</a:t>
            </a:r>
            <a:r>
              <a:rPr lang="en-IN" sz="1100" dirty="0">
                <a:solidFill>
                  <a:srgbClr val="000000"/>
                </a:solidFill>
                <a:latin typeface="Arial"/>
                <a:ea typeface="Arial"/>
                <a:cs typeface="Arial"/>
                <a:sym typeface="Arial"/>
              </a:rPr>
              <a:t> explainable neural network for multivariate time series,” in </a:t>
            </a:r>
            <a:r>
              <a:rPr lang="en-IN" sz="1100" dirty="0" err="1">
                <a:solidFill>
                  <a:srgbClr val="000000"/>
                </a:solidFill>
                <a:latin typeface="Arial"/>
                <a:ea typeface="Arial"/>
                <a:cs typeface="Arial"/>
                <a:sym typeface="Arial"/>
              </a:rPr>
              <a:t>Futureof</a:t>
            </a:r>
            <a:r>
              <a:rPr lang="en-IN" sz="1100" dirty="0">
                <a:solidFill>
                  <a:srgbClr val="000000"/>
                </a:solidFill>
                <a:latin typeface="Arial"/>
                <a:ea typeface="Arial"/>
                <a:cs typeface="Arial"/>
                <a:sym typeface="Arial"/>
              </a:rPr>
              <a:t> Information and Communication Conference, pp. 183–204, Springer, 2023.</a:t>
            </a:r>
          </a:p>
        </p:txBody>
      </p:sp>
    </p:spTree>
    <p:extLst>
      <p:ext uri="{BB962C8B-B14F-4D97-AF65-F5344CB8AC3E}">
        <p14:creationId xmlns:p14="http://schemas.microsoft.com/office/powerpoint/2010/main" val="26244884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12">
          <a:extLst>
            <a:ext uri="{FF2B5EF4-FFF2-40B4-BE49-F238E27FC236}">
              <a16:creationId xmlns:a16="http://schemas.microsoft.com/office/drawing/2014/main" id="{66B28537-8CF2-29DD-8715-86071A38F63C}"/>
            </a:ext>
          </a:extLst>
        </p:cNvPr>
        <p:cNvGrpSpPr/>
        <p:nvPr/>
      </p:nvGrpSpPr>
      <p:grpSpPr>
        <a:xfrm>
          <a:off x="0" y="0"/>
          <a:ext cx="0" cy="0"/>
          <a:chOff x="0" y="0"/>
          <a:chExt cx="0" cy="0"/>
        </a:xfrm>
      </p:grpSpPr>
      <p:sp>
        <p:nvSpPr>
          <p:cNvPr id="213" name="Google Shape;213;p37">
            <a:extLst>
              <a:ext uri="{FF2B5EF4-FFF2-40B4-BE49-F238E27FC236}">
                <a16:creationId xmlns:a16="http://schemas.microsoft.com/office/drawing/2014/main" id="{D1656314-5D9C-DE42-A170-36544764C8AF}"/>
              </a:ext>
            </a:extLst>
          </p:cNvPr>
          <p:cNvSpPr txBox="1">
            <a:spLocks noGrp="1"/>
          </p:cNvSpPr>
          <p:nvPr>
            <p:ph type="title"/>
          </p:nvPr>
        </p:nvSpPr>
        <p:spPr>
          <a:xfrm>
            <a:off x="186757" y="641400"/>
            <a:ext cx="8822014"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latin typeface="+mn-lt"/>
              </a:rPr>
              <a:t>References</a:t>
            </a:r>
            <a:endParaRPr dirty="0">
              <a:latin typeface="+mn-lt"/>
            </a:endParaRPr>
          </a:p>
        </p:txBody>
      </p:sp>
      <p:sp>
        <p:nvSpPr>
          <p:cNvPr id="214" name="Google Shape;214;p37">
            <a:extLst>
              <a:ext uri="{FF2B5EF4-FFF2-40B4-BE49-F238E27FC236}">
                <a16:creationId xmlns:a16="http://schemas.microsoft.com/office/drawing/2014/main" id="{27669A27-C3B9-5B95-BC67-EEC7F87C55BC}"/>
              </a:ext>
            </a:extLst>
          </p:cNvPr>
          <p:cNvSpPr txBox="1">
            <a:spLocks noGrp="1"/>
          </p:cNvSpPr>
          <p:nvPr>
            <p:ph type="body" idx="1"/>
          </p:nvPr>
        </p:nvSpPr>
        <p:spPr>
          <a:xfrm>
            <a:off x="308854" y="1435994"/>
            <a:ext cx="8526292" cy="3618964"/>
          </a:xfrm>
          <a:prstGeom prst="rect">
            <a:avLst/>
          </a:prstGeom>
        </p:spPr>
        <p:txBody>
          <a:bodyPr spcFirstLastPara="1" wrap="square" lIns="91425" tIns="91425" rIns="91425" bIns="91425" anchor="t" anchorCtr="0">
            <a:noAutofit/>
          </a:bodyPr>
          <a:lstStyle/>
          <a:p>
            <a:pPr marL="0" indent="0">
              <a:spcBef>
                <a:spcPts val="1200"/>
              </a:spcBef>
              <a:buClrTx/>
              <a:buSzPct val="160000"/>
              <a:buNone/>
            </a:pPr>
            <a:r>
              <a:rPr lang="en-IN" sz="1100" dirty="0">
                <a:solidFill>
                  <a:srgbClr val="000000"/>
                </a:solidFill>
                <a:latin typeface="Arial"/>
                <a:ea typeface="Arial"/>
                <a:cs typeface="Arial"/>
                <a:sym typeface="Arial"/>
              </a:rPr>
              <a:t>[19] C. Requena-Mesa, V. Benson, M. Reichstein, J. Runge, and J. Denzler, “Earth-net2021: A large-scale dataset and challenge for earth surface forecasting as a </a:t>
            </a:r>
            <a:r>
              <a:rPr lang="en-IN" sz="1100" dirty="0" err="1">
                <a:solidFill>
                  <a:srgbClr val="000000"/>
                </a:solidFill>
                <a:latin typeface="Arial"/>
                <a:ea typeface="Arial"/>
                <a:cs typeface="Arial"/>
                <a:sym typeface="Arial"/>
              </a:rPr>
              <a:t>guidedvideo</a:t>
            </a:r>
            <a:r>
              <a:rPr lang="en-IN" sz="1100" dirty="0">
                <a:solidFill>
                  <a:srgbClr val="000000"/>
                </a:solidFill>
                <a:latin typeface="Arial"/>
                <a:ea typeface="Arial"/>
                <a:cs typeface="Arial"/>
                <a:sym typeface="Arial"/>
              </a:rPr>
              <a:t> prediction task.,” in Proceedings of the IEEE/CVF Conference on </a:t>
            </a:r>
            <a:r>
              <a:rPr lang="en-IN" sz="1100" dirty="0" err="1">
                <a:solidFill>
                  <a:srgbClr val="000000"/>
                </a:solidFill>
                <a:latin typeface="Arial"/>
                <a:ea typeface="Arial"/>
                <a:cs typeface="Arial"/>
                <a:sym typeface="Arial"/>
              </a:rPr>
              <a:t>ComputerVision</a:t>
            </a:r>
            <a:r>
              <a:rPr lang="en-IN" sz="1100" dirty="0">
                <a:solidFill>
                  <a:srgbClr val="000000"/>
                </a:solidFill>
                <a:latin typeface="Arial"/>
                <a:ea typeface="Arial"/>
                <a:cs typeface="Arial"/>
                <a:sym typeface="Arial"/>
              </a:rPr>
              <a:t> and Pattern Recognition, pp. 1132–1142, 2021.</a:t>
            </a:r>
          </a:p>
          <a:p>
            <a:pPr marL="0" indent="0">
              <a:spcBef>
                <a:spcPts val="1200"/>
              </a:spcBef>
              <a:buClrTx/>
              <a:buSzPct val="160000"/>
              <a:buNone/>
            </a:pPr>
            <a:r>
              <a:rPr lang="en-IN" sz="1100" dirty="0">
                <a:solidFill>
                  <a:srgbClr val="000000"/>
                </a:solidFill>
                <a:latin typeface="Arial"/>
                <a:ea typeface="Arial"/>
                <a:cs typeface="Arial"/>
                <a:sym typeface="Arial"/>
              </a:rPr>
              <a:t>[20] M. Haylock, N. Hofstra, A. Klein Tank, E. </a:t>
            </a:r>
            <a:r>
              <a:rPr lang="en-IN" sz="1100" dirty="0" err="1">
                <a:solidFill>
                  <a:srgbClr val="000000"/>
                </a:solidFill>
                <a:latin typeface="Arial"/>
                <a:ea typeface="Arial"/>
                <a:cs typeface="Arial"/>
                <a:sym typeface="Arial"/>
              </a:rPr>
              <a:t>Klok</a:t>
            </a:r>
            <a:r>
              <a:rPr lang="en-IN" sz="1100" dirty="0">
                <a:solidFill>
                  <a:srgbClr val="000000"/>
                </a:solidFill>
                <a:latin typeface="Arial"/>
                <a:ea typeface="Arial"/>
                <a:cs typeface="Arial"/>
                <a:sym typeface="Arial"/>
              </a:rPr>
              <a:t>, P. Jones, and M. New, “A </a:t>
            </a:r>
            <a:r>
              <a:rPr lang="en-IN" sz="1100" dirty="0" err="1">
                <a:solidFill>
                  <a:srgbClr val="000000"/>
                </a:solidFill>
                <a:latin typeface="Arial"/>
                <a:ea typeface="Arial"/>
                <a:cs typeface="Arial"/>
                <a:sym typeface="Arial"/>
              </a:rPr>
              <a:t>europeandaily</a:t>
            </a:r>
            <a:r>
              <a:rPr lang="en-IN" sz="1100" dirty="0">
                <a:solidFill>
                  <a:srgbClr val="000000"/>
                </a:solidFill>
                <a:latin typeface="Arial"/>
                <a:ea typeface="Arial"/>
                <a:cs typeface="Arial"/>
                <a:sym typeface="Arial"/>
              </a:rPr>
              <a:t> high-resolution gridded data set of surface temperature and precipitation for1950–2006,” Journal of Geophysical Research: Atmospheres, vol. 113, no. D20, 2008.</a:t>
            </a:r>
          </a:p>
          <a:p>
            <a:pPr marL="0" indent="0">
              <a:spcBef>
                <a:spcPts val="1200"/>
              </a:spcBef>
              <a:buClrTx/>
              <a:buSzPct val="160000"/>
              <a:buNone/>
            </a:pPr>
            <a:r>
              <a:rPr lang="en-IN" sz="1100" dirty="0">
                <a:solidFill>
                  <a:srgbClr val="000000"/>
                </a:solidFill>
                <a:latin typeface="Arial"/>
                <a:ea typeface="Arial"/>
                <a:cs typeface="Arial"/>
                <a:sym typeface="Arial"/>
              </a:rPr>
              <a:t>[21] X. Shi, Z. Chen, H. Wang, D.-Y. Yeung, W.-K. Wong, and W.-c. Woo, “Convo-</a:t>
            </a:r>
            <a:r>
              <a:rPr lang="en-IN" sz="1100" dirty="0" err="1">
                <a:solidFill>
                  <a:srgbClr val="000000"/>
                </a:solidFill>
                <a:latin typeface="Arial"/>
                <a:ea typeface="Arial"/>
                <a:cs typeface="Arial"/>
                <a:sym typeface="Arial"/>
              </a:rPr>
              <a:t>lutional</a:t>
            </a:r>
            <a:r>
              <a:rPr lang="en-IN" sz="1100" dirty="0">
                <a:solidFill>
                  <a:srgbClr val="000000"/>
                </a:solidFill>
                <a:latin typeface="Arial"/>
                <a:ea typeface="Arial"/>
                <a:cs typeface="Arial"/>
                <a:sym typeface="Arial"/>
              </a:rPr>
              <a:t> </a:t>
            </a:r>
            <a:r>
              <a:rPr lang="en-IN" sz="1100" dirty="0" err="1">
                <a:solidFill>
                  <a:srgbClr val="000000"/>
                </a:solidFill>
                <a:latin typeface="Arial"/>
                <a:ea typeface="Arial"/>
                <a:cs typeface="Arial"/>
                <a:sym typeface="Arial"/>
              </a:rPr>
              <a:t>lstm</a:t>
            </a:r>
            <a:r>
              <a:rPr lang="en-IN" sz="1100" dirty="0">
                <a:solidFill>
                  <a:srgbClr val="000000"/>
                </a:solidFill>
                <a:latin typeface="Arial"/>
                <a:ea typeface="Arial"/>
                <a:cs typeface="Arial"/>
                <a:sym typeface="Arial"/>
              </a:rPr>
              <a:t> network: A machine learning approach for precipitation </a:t>
            </a:r>
            <a:r>
              <a:rPr lang="en-IN" sz="1100" dirty="0" err="1">
                <a:solidFill>
                  <a:srgbClr val="000000"/>
                </a:solidFill>
                <a:latin typeface="Arial"/>
                <a:ea typeface="Arial"/>
                <a:cs typeface="Arial"/>
                <a:sym typeface="Arial"/>
              </a:rPr>
              <a:t>nowcasting,”Advances</a:t>
            </a:r>
            <a:r>
              <a:rPr lang="en-IN" sz="1100" dirty="0">
                <a:solidFill>
                  <a:srgbClr val="000000"/>
                </a:solidFill>
                <a:latin typeface="Arial"/>
                <a:ea typeface="Arial"/>
                <a:cs typeface="Arial"/>
                <a:sym typeface="Arial"/>
              </a:rPr>
              <a:t> in neural information processing systems, vol. 28, 2015.</a:t>
            </a:r>
          </a:p>
          <a:p>
            <a:pPr marL="0" indent="0">
              <a:spcBef>
                <a:spcPts val="1200"/>
              </a:spcBef>
              <a:buClrTx/>
              <a:buSzPct val="160000"/>
              <a:buNone/>
            </a:pPr>
            <a:r>
              <a:rPr lang="en-IN" sz="1100" dirty="0">
                <a:solidFill>
                  <a:srgbClr val="000000"/>
                </a:solidFill>
                <a:latin typeface="Arial"/>
                <a:ea typeface="Arial"/>
                <a:cs typeface="Arial"/>
                <a:sym typeface="Arial"/>
              </a:rPr>
              <a:t>[22] C.-A. Diaconu, S. Saha, S. </a:t>
            </a:r>
            <a:r>
              <a:rPr lang="en-IN" sz="1100" dirty="0" err="1">
                <a:solidFill>
                  <a:srgbClr val="000000"/>
                </a:solidFill>
                <a:latin typeface="Arial"/>
                <a:ea typeface="Arial"/>
                <a:cs typeface="Arial"/>
                <a:sym typeface="Arial"/>
              </a:rPr>
              <a:t>G¨unnemann</a:t>
            </a:r>
            <a:r>
              <a:rPr lang="en-IN" sz="1100" dirty="0">
                <a:solidFill>
                  <a:srgbClr val="000000"/>
                </a:solidFill>
                <a:latin typeface="Arial"/>
                <a:ea typeface="Arial"/>
                <a:cs typeface="Arial"/>
                <a:sym typeface="Arial"/>
              </a:rPr>
              <a:t>, and X. X. Zhu, “Understanding the role </a:t>
            </a:r>
            <a:r>
              <a:rPr lang="en-IN" sz="1100" dirty="0" err="1">
                <a:solidFill>
                  <a:srgbClr val="000000"/>
                </a:solidFill>
                <a:latin typeface="Arial"/>
                <a:ea typeface="Arial"/>
                <a:cs typeface="Arial"/>
                <a:sym typeface="Arial"/>
              </a:rPr>
              <a:t>ofweather</a:t>
            </a:r>
            <a:r>
              <a:rPr lang="en-IN" sz="1100" dirty="0">
                <a:solidFill>
                  <a:srgbClr val="000000"/>
                </a:solidFill>
                <a:latin typeface="Arial"/>
                <a:ea typeface="Arial"/>
                <a:cs typeface="Arial"/>
                <a:sym typeface="Arial"/>
              </a:rPr>
              <a:t> data for earth surface forecasting using a </a:t>
            </a:r>
            <a:r>
              <a:rPr lang="en-IN" sz="1100" dirty="0" err="1">
                <a:solidFill>
                  <a:srgbClr val="000000"/>
                </a:solidFill>
                <a:latin typeface="Arial"/>
                <a:ea typeface="Arial"/>
                <a:cs typeface="Arial"/>
                <a:sym typeface="Arial"/>
              </a:rPr>
              <a:t>convlstm</a:t>
            </a:r>
            <a:r>
              <a:rPr lang="en-IN" sz="1100" dirty="0">
                <a:solidFill>
                  <a:srgbClr val="000000"/>
                </a:solidFill>
                <a:latin typeface="Arial"/>
                <a:ea typeface="Arial"/>
                <a:cs typeface="Arial"/>
                <a:sym typeface="Arial"/>
              </a:rPr>
              <a:t>-based model,” in Pro-</a:t>
            </a:r>
            <a:r>
              <a:rPr lang="en-IN" sz="1100" dirty="0" err="1">
                <a:solidFill>
                  <a:srgbClr val="000000"/>
                </a:solidFill>
                <a:latin typeface="Arial"/>
                <a:ea typeface="Arial"/>
                <a:cs typeface="Arial"/>
                <a:sym typeface="Arial"/>
              </a:rPr>
              <a:t>ceedings</a:t>
            </a:r>
            <a:r>
              <a:rPr lang="en-IN" sz="1100" dirty="0">
                <a:solidFill>
                  <a:srgbClr val="000000"/>
                </a:solidFill>
                <a:latin typeface="Arial"/>
                <a:ea typeface="Arial"/>
                <a:cs typeface="Arial"/>
                <a:sym typeface="Arial"/>
              </a:rPr>
              <a:t> of the IEEE/CVF Conference on</a:t>
            </a:r>
            <a:endParaRPr lang="en" sz="110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882776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DEB5DB82-8D6F-6A05-5FE3-89CD0F3875F7}"/>
            </a:ext>
          </a:extLst>
        </p:cNvPr>
        <p:cNvGrpSpPr/>
        <p:nvPr/>
      </p:nvGrpSpPr>
      <p:grpSpPr>
        <a:xfrm>
          <a:off x="0" y="0"/>
          <a:ext cx="0" cy="0"/>
          <a:chOff x="0" y="0"/>
          <a:chExt cx="0" cy="0"/>
        </a:xfrm>
      </p:grpSpPr>
      <p:sp>
        <p:nvSpPr>
          <p:cNvPr id="175" name="Google Shape;175;p32">
            <a:extLst>
              <a:ext uri="{FF2B5EF4-FFF2-40B4-BE49-F238E27FC236}">
                <a16:creationId xmlns:a16="http://schemas.microsoft.com/office/drawing/2014/main" id="{F585B8CD-F497-4B30-8A87-7AC434404C52}"/>
              </a:ext>
            </a:extLst>
          </p:cNvPr>
          <p:cNvSpPr txBox="1">
            <a:spLocks noGrp="1"/>
          </p:cNvSpPr>
          <p:nvPr>
            <p:ph type="title"/>
          </p:nvPr>
        </p:nvSpPr>
        <p:spPr>
          <a:xfrm>
            <a:off x="675650" y="6414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IN" dirty="0"/>
              <a:t>Key Insights from Literature</a:t>
            </a:r>
            <a:endParaRPr dirty="0">
              <a:latin typeface="+mn-lt"/>
            </a:endParaRPr>
          </a:p>
        </p:txBody>
      </p:sp>
      <p:sp>
        <p:nvSpPr>
          <p:cNvPr id="176" name="Google Shape;176;p32">
            <a:extLst>
              <a:ext uri="{FF2B5EF4-FFF2-40B4-BE49-F238E27FC236}">
                <a16:creationId xmlns:a16="http://schemas.microsoft.com/office/drawing/2014/main" id="{EB3C5FE0-4658-1357-58C6-84CE536722D6}"/>
              </a:ext>
            </a:extLst>
          </p:cNvPr>
          <p:cNvSpPr txBox="1">
            <a:spLocks noGrp="1"/>
          </p:cNvSpPr>
          <p:nvPr>
            <p:ph type="body" idx="1"/>
          </p:nvPr>
        </p:nvSpPr>
        <p:spPr>
          <a:xfrm>
            <a:off x="727650" y="1759438"/>
            <a:ext cx="7688700" cy="1944545"/>
          </a:xfrm>
          <a:prstGeom prst="rect">
            <a:avLst/>
          </a:prstGeom>
        </p:spPr>
        <p:txBody>
          <a:bodyPr spcFirstLastPara="1" wrap="square" lIns="91425" tIns="91425" rIns="91425" bIns="91425" anchor="t" anchorCtr="0">
            <a:noAutofit/>
          </a:bodyPr>
          <a:lstStyle/>
          <a:p>
            <a:pPr marL="171450" indent="-171450">
              <a:spcBef>
                <a:spcPts val="1200"/>
              </a:spcBef>
              <a:buClr>
                <a:schemeClr val="bg2"/>
              </a:buClr>
              <a:buSzPct val="118000"/>
              <a:buFont typeface="Arial" panose="020B0604020202020204" pitchFamily="34" charset="0"/>
              <a:buChar char="•"/>
            </a:pPr>
            <a:r>
              <a:rPr lang="en-US" sz="1100" dirty="0">
                <a:solidFill>
                  <a:srgbClr val="000000"/>
                </a:solidFill>
                <a:latin typeface="Arial"/>
                <a:ea typeface="Arial"/>
                <a:cs typeface="Arial"/>
                <a:sym typeface="Arial"/>
              </a:rPr>
              <a:t>High-dimensional perturbation XAI method would be </a:t>
            </a:r>
            <a:r>
              <a:rPr lang="en-US" sz="1100" b="1" dirty="0">
                <a:solidFill>
                  <a:srgbClr val="000000"/>
                </a:solidFill>
                <a:latin typeface="Arial"/>
                <a:ea typeface="Arial"/>
                <a:cs typeface="Arial"/>
                <a:sym typeface="Arial"/>
              </a:rPr>
              <a:t>computationally impractical</a:t>
            </a:r>
            <a:r>
              <a:rPr lang="en-US" sz="1100" dirty="0">
                <a:solidFill>
                  <a:srgbClr val="000000"/>
                </a:solidFill>
                <a:latin typeface="Arial"/>
                <a:ea typeface="Arial"/>
                <a:cs typeface="Arial"/>
                <a:sym typeface="Arial"/>
              </a:rPr>
              <a:t>.</a:t>
            </a:r>
          </a:p>
          <a:p>
            <a:pPr marL="171450" indent="-171450">
              <a:spcBef>
                <a:spcPts val="1200"/>
              </a:spcBef>
              <a:buClr>
                <a:schemeClr val="bg2"/>
              </a:buClr>
              <a:buSzPct val="118000"/>
              <a:buFont typeface="Arial" panose="020B0604020202020204" pitchFamily="34" charset="0"/>
              <a:buChar char="•"/>
            </a:pPr>
            <a:r>
              <a:rPr lang="en-US" sz="1100" dirty="0">
                <a:solidFill>
                  <a:srgbClr val="000000"/>
                </a:solidFill>
                <a:latin typeface="Arial"/>
                <a:ea typeface="Arial"/>
                <a:cs typeface="Arial"/>
                <a:sym typeface="Arial"/>
              </a:rPr>
              <a:t>A more feasible solution is </a:t>
            </a:r>
            <a:r>
              <a:rPr lang="en-US" sz="1100" b="1" dirty="0">
                <a:solidFill>
                  <a:srgbClr val="000000"/>
                </a:solidFill>
                <a:latin typeface="Arial"/>
                <a:ea typeface="Arial"/>
                <a:cs typeface="Arial"/>
                <a:sym typeface="Arial"/>
              </a:rPr>
              <a:t>dimensionality reduction </a:t>
            </a:r>
            <a:r>
              <a:rPr lang="en-US" sz="1100" dirty="0">
                <a:solidFill>
                  <a:srgbClr val="000000"/>
                </a:solidFill>
                <a:latin typeface="Arial"/>
                <a:ea typeface="Arial"/>
                <a:cs typeface="Arial"/>
                <a:sym typeface="Arial"/>
              </a:rPr>
              <a:t>before applying perturbations.</a:t>
            </a:r>
          </a:p>
          <a:p>
            <a:pPr marL="171450" indent="-171450">
              <a:spcBef>
                <a:spcPts val="1200"/>
              </a:spcBef>
              <a:buClr>
                <a:schemeClr val="bg2"/>
              </a:buClr>
              <a:buSzPct val="118000"/>
              <a:buFont typeface="Arial" panose="020B0604020202020204" pitchFamily="34" charset="0"/>
              <a:buChar char="•"/>
            </a:pPr>
            <a:r>
              <a:rPr lang="en-US" sz="1100" dirty="0">
                <a:solidFill>
                  <a:srgbClr val="000000"/>
                </a:solidFill>
                <a:latin typeface="Arial"/>
                <a:ea typeface="Arial"/>
                <a:cs typeface="Arial"/>
                <a:sym typeface="Arial"/>
              </a:rPr>
              <a:t>Down-sampled samples should be </a:t>
            </a:r>
            <a:r>
              <a:rPr lang="en-US" sz="1100" b="1" dirty="0">
                <a:solidFill>
                  <a:srgbClr val="000000"/>
                </a:solidFill>
                <a:latin typeface="Arial"/>
                <a:ea typeface="Arial"/>
                <a:cs typeface="Arial"/>
                <a:sym typeface="Arial"/>
              </a:rPr>
              <a:t>interpretable</a:t>
            </a:r>
            <a:r>
              <a:rPr lang="en-US" sz="1100" dirty="0">
                <a:solidFill>
                  <a:srgbClr val="000000"/>
                </a:solidFill>
                <a:latin typeface="Arial"/>
                <a:ea typeface="Arial"/>
                <a:cs typeface="Arial"/>
                <a:sym typeface="Arial"/>
              </a:rPr>
              <a:t>. This enables meaningful perturbations.</a:t>
            </a:r>
          </a:p>
          <a:p>
            <a:pPr marL="171450" indent="-171450">
              <a:spcBef>
                <a:spcPts val="1200"/>
              </a:spcBef>
              <a:buClr>
                <a:schemeClr val="bg2"/>
              </a:buClr>
              <a:buSzPct val="118000"/>
              <a:buFont typeface="Arial" panose="020B0604020202020204" pitchFamily="34" charset="0"/>
              <a:buChar char="•"/>
            </a:pPr>
            <a:r>
              <a:rPr lang="en-US" sz="1100" dirty="0">
                <a:solidFill>
                  <a:srgbClr val="000000"/>
                </a:solidFill>
                <a:latin typeface="Arial"/>
                <a:ea typeface="Arial"/>
                <a:cs typeface="Arial"/>
                <a:sym typeface="Arial"/>
              </a:rPr>
              <a:t>Samples should be </a:t>
            </a:r>
            <a:r>
              <a:rPr lang="en-US" sz="1100" b="1" dirty="0">
                <a:solidFill>
                  <a:srgbClr val="000000"/>
                </a:solidFill>
                <a:latin typeface="Arial"/>
                <a:ea typeface="Arial"/>
                <a:cs typeface="Arial"/>
                <a:sym typeface="Arial"/>
              </a:rPr>
              <a:t>up-sampled back</a:t>
            </a:r>
            <a:r>
              <a:rPr lang="en-US" sz="1100" dirty="0">
                <a:solidFill>
                  <a:srgbClr val="000000"/>
                </a:solidFill>
                <a:latin typeface="Arial"/>
                <a:ea typeface="Arial"/>
                <a:cs typeface="Arial"/>
                <a:sym typeface="Arial"/>
              </a:rPr>
              <a:t> to the full spatiotemporal format.</a:t>
            </a:r>
          </a:p>
          <a:p>
            <a:pPr marL="171450" indent="-171450">
              <a:spcBef>
                <a:spcPts val="1200"/>
              </a:spcBef>
              <a:buClr>
                <a:schemeClr val="bg2"/>
              </a:buClr>
              <a:buSzPct val="118000"/>
              <a:buFont typeface="Arial" panose="020B0604020202020204" pitchFamily="34" charset="0"/>
              <a:buChar char="•"/>
            </a:pPr>
            <a:r>
              <a:rPr lang="en-US" sz="1100" dirty="0">
                <a:solidFill>
                  <a:srgbClr val="000000"/>
                </a:solidFill>
                <a:latin typeface="Arial"/>
                <a:ea typeface="Arial"/>
                <a:cs typeface="Arial"/>
                <a:sym typeface="Arial"/>
              </a:rPr>
              <a:t>Computationally </a:t>
            </a:r>
            <a:r>
              <a:rPr lang="en-US" sz="1100" b="1" dirty="0">
                <a:solidFill>
                  <a:srgbClr val="000000"/>
                </a:solidFill>
                <a:latin typeface="Arial"/>
                <a:ea typeface="Arial"/>
                <a:cs typeface="Arial"/>
                <a:sym typeface="Arial"/>
              </a:rPr>
              <a:t>manageable</a:t>
            </a:r>
            <a:r>
              <a:rPr lang="en-US" sz="1100" dirty="0">
                <a:solidFill>
                  <a:srgbClr val="000000"/>
                </a:solidFill>
                <a:latin typeface="Arial"/>
                <a:ea typeface="Arial"/>
                <a:cs typeface="Arial"/>
                <a:sym typeface="Arial"/>
              </a:rPr>
              <a:t>.</a:t>
            </a:r>
          </a:p>
        </p:txBody>
      </p:sp>
    </p:spTree>
    <p:extLst>
      <p:ext uri="{BB962C8B-B14F-4D97-AF65-F5344CB8AC3E}">
        <p14:creationId xmlns:p14="http://schemas.microsoft.com/office/powerpoint/2010/main" val="1513826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F669AE9A-0E6A-8978-0311-0C5A4CDABFB0}"/>
            </a:ext>
          </a:extLst>
        </p:cNvPr>
        <p:cNvGrpSpPr/>
        <p:nvPr/>
      </p:nvGrpSpPr>
      <p:grpSpPr>
        <a:xfrm>
          <a:off x="0" y="0"/>
          <a:ext cx="0" cy="0"/>
          <a:chOff x="0" y="0"/>
          <a:chExt cx="0" cy="0"/>
        </a:xfrm>
      </p:grpSpPr>
      <p:sp>
        <p:nvSpPr>
          <p:cNvPr id="175" name="Google Shape;175;p32">
            <a:extLst>
              <a:ext uri="{FF2B5EF4-FFF2-40B4-BE49-F238E27FC236}">
                <a16:creationId xmlns:a16="http://schemas.microsoft.com/office/drawing/2014/main" id="{D56D7EDA-36F0-3CCD-2524-27CDE1F731E0}"/>
              </a:ext>
            </a:extLst>
          </p:cNvPr>
          <p:cNvSpPr txBox="1">
            <a:spLocks noGrp="1"/>
          </p:cNvSpPr>
          <p:nvPr>
            <p:ph type="title"/>
          </p:nvPr>
        </p:nvSpPr>
        <p:spPr>
          <a:xfrm>
            <a:off x="675650" y="6414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IN" dirty="0"/>
              <a:t>Methodology Overview</a:t>
            </a:r>
            <a:endParaRPr dirty="0">
              <a:latin typeface="+mn-lt"/>
            </a:endParaRPr>
          </a:p>
        </p:txBody>
      </p:sp>
      <p:sp>
        <p:nvSpPr>
          <p:cNvPr id="176" name="Google Shape;176;p32">
            <a:extLst>
              <a:ext uri="{FF2B5EF4-FFF2-40B4-BE49-F238E27FC236}">
                <a16:creationId xmlns:a16="http://schemas.microsoft.com/office/drawing/2014/main" id="{EB7F29ED-5E95-330B-3B5C-9DD9C2A6B11C}"/>
              </a:ext>
            </a:extLst>
          </p:cNvPr>
          <p:cNvSpPr txBox="1">
            <a:spLocks noGrp="1"/>
          </p:cNvSpPr>
          <p:nvPr>
            <p:ph type="body" idx="1"/>
          </p:nvPr>
        </p:nvSpPr>
        <p:spPr>
          <a:xfrm>
            <a:off x="727650" y="1560655"/>
            <a:ext cx="7688700" cy="2468005"/>
          </a:xfrm>
          <a:prstGeom prst="rect">
            <a:avLst/>
          </a:prstGeom>
        </p:spPr>
        <p:txBody>
          <a:bodyPr spcFirstLastPara="1" wrap="square" lIns="91425" tIns="91425" rIns="91425" bIns="91425" anchor="t" anchorCtr="0">
            <a:noAutofit/>
          </a:bodyPr>
          <a:lstStyle/>
          <a:p>
            <a:pPr marL="0" indent="0">
              <a:spcBef>
                <a:spcPts val="1200"/>
              </a:spcBef>
              <a:buClr>
                <a:schemeClr val="bg2"/>
              </a:buClr>
              <a:buSzPct val="118000"/>
              <a:buNone/>
            </a:pPr>
            <a:r>
              <a:rPr lang="en-US" sz="1100" b="1" dirty="0">
                <a:solidFill>
                  <a:srgbClr val="000000"/>
                </a:solidFill>
                <a:latin typeface="Arial"/>
                <a:ea typeface="Arial"/>
                <a:cs typeface="Arial"/>
                <a:sym typeface="Arial"/>
              </a:rPr>
              <a:t>The Cluster-Segregate-Perturb (CSP) </a:t>
            </a:r>
          </a:p>
          <a:p>
            <a:pPr marL="171450" indent="-171450">
              <a:spcBef>
                <a:spcPts val="1200"/>
              </a:spcBef>
              <a:buClr>
                <a:schemeClr val="bg2"/>
              </a:buClr>
              <a:buSzPct val="118000"/>
              <a:buFont typeface="Arial" panose="020B0604020202020204" pitchFamily="34" charset="0"/>
              <a:buChar char="•"/>
            </a:pPr>
            <a:r>
              <a:rPr lang="en-US" sz="1100" dirty="0">
                <a:solidFill>
                  <a:srgbClr val="000000"/>
                </a:solidFill>
                <a:latin typeface="Arial"/>
                <a:ea typeface="Arial"/>
                <a:cs typeface="Arial"/>
                <a:sym typeface="Arial"/>
              </a:rPr>
              <a:t>First down-sample high-dimensional spatiotemporal features into interpretable temporal signals using feature disentanglement techniques like β-VAE. </a:t>
            </a:r>
          </a:p>
          <a:p>
            <a:pPr marL="171450" indent="-171450">
              <a:spcBef>
                <a:spcPts val="1200"/>
              </a:spcBef>
              <a:buClr>
                <a:schemeClr val="bg2"/>
              </a:buClr>
              <a:buSzPct val="118000"/>
              <a:buFont typeface="Arial" panose="020B0604020202020204" pitchFamily="34" charset="0"/>
              <a:buChar char="•"/>
            </a:pPr>
            <a:r>
              <a:rPr lang="en-US" sz="1100" dirty="0">
                <a:solidFill>
                  <a:srgbClr val="000000"/>
                </a:solidFill>
                <a:latin typeface="Arial"/>
                <a:ea typeface="Arial"/>
                <a:cs typeface="Arial"/>
                <a:sym typeface="Arial"/>
              </a:rPr>
              <a:t>Next, it applies clustering to identify patterns and partitions the data through segregation, ensuring that feature importance can be assessed locally before being aggregated globally. </a:t>
            </a:r>
          </a:p>
          <a:p>
            <a:pPr marL="171450" indent="-171450">
              <a:spcBef>
                <a:spcPts val="1200"/>
              </a:spcBef>
              <a:buClr>
                <a:schemeClr val="bg2"/>
              </a:buClr>
              <a:buSzPct val="118000"/>
              <a:buFont typeface="Arial" panose="020B0604020202020204" pitchFamily="34" charset="0"/>
              <a:buChar char="•"/>
            </a:pPr>
            <a:r>
              <a:rPr lang="en-US" sz="1100" dirty="0">
                <a:solidFill>
                  <a:srgbClr val="000000"/>
                </a:solidFill>
                <a:latin typeface="Arial"/>
                <a:ea typeface="Arial"/>
                <a:cs typeface="Arial"/>
                <a:sym typeface="Arial"/>
              </a:rPr>
              <a:t>Finally, controlled perturbations are introduced at the latent feature level, allowing for meaningful analysis while preserving spatiotemporal coherence.</a:t>
            </a:r>
          </a:p>
        </p:txBody>
      </p:sp>
    </p:spTree>
    <p:extLst>
      <p:ext uri="{BB962C8B-B14F-4D97-AF65-F5344CB8AC3E}">
        <p14:creationId xmlns:p14="http://schemas.microsoft.com/office/powerpoint/2010/main" val="2856854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66812-55B6-90A1-588F-6829DEA45DA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B0F34E00-E0EE-BA52-8A3C-53B6FC8FC0A5}"/>
              </a:ext>
            </a:extLst>
          </p:cNvPr>
          <p:cNvSpPr txBox="1"/>
          <p:nvPr/>
        </p:nvSpPr>
        <p:spPr>
          <a:xfrm>
            <a:off x="1510794" y="1169612"/>
            <a:ext cx="6215177" cy="477054"/>
          </a:xfrm>
          <a:prstGeom prst="rect">
            <a:avLst/>
          </a:prstGeom>
          <a:noFill/>
        </p:spPr>
        <p:txBody>
          <a:bodyPr wrap="square">
            <a:spAutoFit/>
          </a:bodyPr>
          <a:lstStyle/>
          <a:p>
            <a:r>
              <a:rPr lang="en-IN" sz="2500" dirty="0">
                <a:latin typeface="+mn-lt"/>
              </a:rPr>
              <a:t>CSP Pipeline (Interpretability Throughout) </a:t>
            </a:r>
            <a:endParaRPr lang="en-IN" sz="2500" dirty="0"/>
          </a:p>
        </p:txBody>
      </p:sp>
      <p:sp>
        <p:nvSpPr>
          <p:cNvPr id="2" name="TextBox 1">
            <a:extLst>
              <a:ext uri="{FF2B5EF4-FFF2-40B4-BE49-F238E27FC236}">
                <a16:creationId xmlns:a16="http://schemas.microsoft.com/office/drawing/2014/main" id="{145179BF-1B26-108D-6EE1-56DC3665794F}"/>
              </a:ext>
            </a:extLst>
          </p:cNvPr>
          <p:cNvSpPr txBox="1"/>
          <p:nvPr/>
        </p:nvSpPr>
        <p:spPr>
          <a:xfrm>
            <a:off x="1706264" y="2017752"/>
            <a:ext cx="5731471" cy="1107996"/>
          </a:xfrm>
          <a:prstGeom prst="rect">
            <a:avLst/>
          </a:prstGeom>
          <a:noFill/>
        </p:spPr>
        <p:txBody>
          <a:bodyPr wrap="square">
            <a:spAutoFit/>
          </a:bodyPr>
          <a:lstStyle/>
          <a:p>
            <a:r>
              <a:rPr lang="en" sz="6600" dirty="0">
                <a:latin typeface="+mn-lt"/>
              </a:rPr>
              <a:t>Downsampling</a:t>
            </a:r>
            <a:endParaRPr lang="en-IN" sz="4000" dirty="0"/>
          </a:p>
        </p:txBody>
      </p:sp>
    </p:spTree>
    <p:extLst>
      <p:ext uri="{BB962C8B-B14F-4D97-AF65-F5344CB8AC3E}">
        <p14:creationId xmlns:p14="http://schemas.microsoft.com/office/powerpoint/2010/main" val="3949846327"/>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8868</TotalTime>
  <Words>4668</Words>
  <Application>Microsoft Office PowerPoint</Application>
  <PresentationFormat>On-screen Show (16:9)</PresentationFormat>
  <Paragraphs>297</Paragraphs>
  <Slides>69</Slides>
  <Notes>51</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69</vt:i4>
      </vt:variant>
    </vt:vector>
  </HeadingPairs>
  <TitlesOfParts>
    <vt:vector size="74" baseType="lpstr">
      <vt:lpstr>Bell MT</vt:lpstr>
      <vt:lpstr>Raleway</vt:lpstr>
      <vt:lpstr>Arial</vt:lpstr>
      <vt:lpstr>Lato</vt:lpstr>
      <vt:lpstr>Streamline</vt:lpstr>
      <vt:lpstr>Explainability Pipeline for Spatiotemporal Land Surface Forecasting Models</vt:lpstr>
      <vt:lpstr>Clarifying the Meaning of Spatiotemporal Data</vt:lpstr>
      <vt:lpstr>Motivation</vt:lpstr>
      <vt:lpstr>Literature Review</vt:lpstr>
      <vt:lpstr>Literature Review</vt:lpstr>
      <vt:lpstr>Issues With The Traditional Explainability Techniques</vt:lpstr>
      <vt:lpstr>Key Insights from Literature</vt:lpstr>
      <vt:lpstr>Methodology Overview</vt:lpstr>
      <vt:lpstr>PowerPoint Presentation</vt:lpstr>
      <vt:lpstr>PowerPoint Presentation</vt:lpstr>
      <vt:lpstr>PowerPoint Presentation</vt:lpstr>
      <vt:lpstr>PowerPoint Presentation</vt:lpstr>
      <vt:lpstr>Aim of Clustering</vt:lpstr>
      <vt:lpstr>PowerPoint Presentation</vt:lpstr>
      <vt:lpstr>Cluster Evaluation</vt:lpstr>
      <vt:lpstr>Cluster Evaluation</vt:lpstr>
      <vt:lpstr>PowerPoint Presentation</vt:lpstr>
      <vt:lpstr>Aim of Segregation</vt:lpstr>
      <vt:lpstr>Ways of Segregation</vt:lpstr>
      <vt:lpstr>Discriminative Power of GoodClusterScore (GCS)</vt:lpstr>
      <vt:lpstr>Clustering-Based Recursive Segmentation</vt:lpstr>
      <vt:lpstr>PowerPoint Presentation</vt:lpstr>
      <vt:lpstr>PowerPoint Presentation</vt:lpstr>
      <vt:lpstr>Aim of Perturbation</vt:lpstr>
      <vt:lpstr>Meaningful Perturbations with Feature Disentanglement</vt:lpstr>
      <vt:lpstr>PowerPoint Presentation</vt:lpstr>
      <vt:lpstr>Dataset</vt:lpstr>
      <vt:lpstr>Model Architecture</vt:lpstr>
      <vt:lpstr>Downsample Spatiotemporal Features</vt:lpstr>
      <vt:lpstr>PowerPoint Presentation</vt:lpstr>
      <vt:lpstr>Preprocessing</vt:lpstr>
      <vt:lpstr>PowerPoint Presentation</vt:lpstr>
      <vt:lpstr>Clustering the Meteorological Variables</vt:lpstr>
      <vt:lpstr>PowerPoint Presentation</vt:lpstr>
      <vt:lpstr>PowerPoint Presentation</vt:lpstr>
      <vt:lpstr>PowerPoint Presentation</vt:lpstr>
      <vt:lpstr>PowerPoint Presentation</vt:lpstr>
      <vt:lpstr>PowerPoint Presentation</vt:lpstr>
      <vt:lpstr>Clustering the Meteorological Variables</vt:lpstr>
      <vt:lpstr>Segregation</vt:lpstr>
      <vt:lpstr>Segregation</vt:lpstr>
      <vt:lpstr>Segregation</vt:lpstr>
      <vt:lpstr>PowerPoint Presentation</vt:lpstr>
      <vt:lpstr>Segregation</vt:lpstr>
      <vt:lpstr>PowerPoint Presentation</vt:lpstr>
      <vt:lpstr>Segregation</vt:lpstr>
      <vt:lpstr>Segregation</vt:lpstr>
      <vt:lpstr>Segregation</vt:lpstr>
      <vt:lpstr>PowerPoint Presentation</vt:lpstr>
      <vt:lpstr>Marginal Sensitivity of Meteorological Variables on Vegetation</vt:lpstr>
      <vt:lpstr>Perturbation</vt:lpstr>
      <vt:lpstr>Marginal Sensitivity of Meteorological Variables on Vegetation</vt:lpstr>
      <vt:lpstr>Marginal Sensitivity of Meteorological Variables on Vegetation</vt:lpstr>
      <vt:lpstr>Marginal Sensitivity of Meteorological Variables on Vegetation</vt:lpstr>
      <vt:lpstr>Marginal Sensitivity of Meteorological Variables on Vegetation</vt:lpstr>
      <vt:lpstr>Marginal Sensitivity of Meteorological Variables on Vegetation</vt:lpstr>
      <vt:lpstr>Marginal Sensitivity of Meteorological Variables on Vegetation</vt:lpstr>
      <vt:lpstr>PowerPoint Presentation</vt:lpstr>
      <vt:lpstr>Correlation Sensitivity Curve</vt:lpstr>
      <vt:lpstr>PowerPoint Presentation</vt:lpstr>
      <vt:lpstr>PowerPoint Presentation</vt:lpstr>
      <vt:lpstr>Limitations</vt:lpstr>
      <vt:lpstr>Limitations</vt:lpstr>
      <vt:lpstr>Future Work</vt:lpstr>
      <vt:lpstr>PowerPoint Presentation</vt:lpstr>
      <vt:lpstr>References</vt:lpstr>
      <vt:lpstr>References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Tushar Verma</dc:creator>
  <cp:lastModifiedBy>Tushar Verma</cp:lastModifiedBy>
  <cp:revision>10</cp:revision>
  <dcterms:modified xsi:type="dcterms:W3CDTF">2025-04-29T00:40:03Z</dcterms:modified>
</cp:coreProperties>
</file>